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2" r:id="rId4"/>
  </p:sldMasterIdLst>
  <p:notesMasterIdLst>
    <p:notesMasterId r:id="rId20"/>
  </p:notesMasterIdLst>
  <p:handoutMasterIdLst>
    <p:handoutMasterId r:id="rId21"/>
  </p:handoutMasterIdLst>
  <p:sldIdLst>
    <p:sldId id="257" r:id="rId5"/>
    <p:sldId id="1458" r:id="rId6"/>
    <p:sldId id="260" r:id="rId7"/>
    <p:sldId id="1459" r:id="rId8"/>
    <p:sldId id="1457" r:id="rId9"/>
    <p:sldId id="1460" r:id="rId10"/>
    <p:sldId id="1461" r:id="rId11"/>
    <p:sldId id="1462" r:id="rId12"/>
    <p:sldId id="262" r:id="rId13"/>
    <p:sldId id="516" r:id="rId14"/>
    <p:sldId id="517" r:id="rId15"/>
    <p:sldId id="1463" r:id="rId16"/>
    <p:sldId id="1464" r:id="rId17"/>
    <p:sldId id="1466" r:id="rId18"/>
    <p:sldId id="1465"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4625" autoAdjust="0"/>
  </p:normalViewPr>
  <p:slideViewPr>
    <p:cSldViewPr snapToGrid="0">
      <p:cViewPr varScale="1">
        <p:scale>
          <a:sx n="54" d="100"/>
          <a:sy n="54" d="100"/>
        </p:scale>
        <p:origin x="960" y="40"/>
      </p:cViewPr>
      <p:guideLst/>
    </p:cSldViewPr>
  </p:slideViewPr>
  <p:notesTextViewPr>
    <p:cViewPr>
      <p:scale>
        <a:sx n="300" d="100"/>
        <a:sy n="300" d="100"/>
      </p:scale>
      <p:origin x="0" y="0"/>
    </p:cViewPr>
  </p:notesTextViewPr>
  <p:sorterViewPr>
    <p:cViewPr>
      <p:scale>
        <a:sx n="7" d="25"/>
        <a:sy n="7" d="25"/>
      </p:scale>
      <p:origin x="0" y="0"/>
    </p:cViewPr>
  </p:sorterViewPr>
  <p:notesViewPr>
    <p:cSldViewPr snapToGrid="0">
      <p:cViewPr varScale="1">
        <p:scale>
          <a:sx n="54" d="100"/>
          <a:sy n="54" d="100"/>
        </p:scale>
        <p:origin x="242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6DD78-46A0-497E-B990-3C3FE8072F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F033E8-E228-4162-A9C5-82715F43FEF5}">
      <dgm:prSet/>
      <dgm:spPr/>
      <dgm:t>
        <a:bodyPr/>
        <a:lstStyle/>
        <a:p>
          <a:r>
            <a:rPr lang="en-US"/>
            <a:t>Challenges of working in a distributed environment</a:t>
          </a:r>
        </a:p>
      </dgm:t>
    </dgm:pt>
    <dgm:pt modelId="{E8157C12-F73C-433B-92FF-B12ADBA8D405}" type="parTrans" cxnId="{78EBEEDA-9FA7-4228-8677-208D30874516}">
      <dgm:prSet/>
      <dgm:spPr/>
      <dgm:t>
        <a:bodyPr/>
        <a:lstStyle/>
        <a:p>
          <a:endParaRPr lang="en-US"/>
        </a:p>
      </dgm:t>
    </dgm:pt>
    <dgm:pt modelId="{3A41A282-E049-4109-A414-A8251B566D96}" type="sibTrans" cxnId="{78EBEEDA-9FA7-4228-8677-208D30874516}">
      <dgm:prSet/>
      <dgm:spPr/>
      <dgm:t>
        <a:bodyPr/>
        <a:lstStyle/>
        <a:p>
          <a:endParaRPr lang="en-US"/>
        </a:p>
      </dgm:t>
    </dgm:pt>
    <dgm:pt modelId="{C45099F5-FAA5-48F9-AD5D-6EE200F699B4}">
      <dgm:prSet/>
      <dgm:spPr/>
      <dgm:t>
        <a:bodyPr/>
        <a:lstStyle/>
        <a:p>
          <a:r>
            <a:rPr lang="en-US"/>
            <a:t>Changes that can be made to address those challenges</a:t>
          </a:r>
        </a:p>
      </dgm:t>
    </dgm:pt>
    <dgm:pt modelId="{151EAA61-4A1E-49B3-A727-BB2DFAA0DC0E}" type="parTrans" cxnId="{F0413116-2A2E-427B-8E8D-89D31AFF4B86}">
      <dgm:prSet/>
      <dgm:spPr/>
      <dgm:t>
        <a:bodyPr/>
        <a:lstStyle/>
        <a:p>
          <a:endParaRPr lang="en-US"/>
        </a:p>
      </dgm:t>
    </dgm:pt>
    <dgm:pt modelId="{F37F2CF6-B89A-4255-8681-C595794360B6}" type="sibTrans" cxnId="{F0413116-2A2E-427B-8E8D-89D31AFF4B86}">
      <dgm:prSet/>
      <dgm:spPr/>
      <dgm:t>
        <a:bodyPr/>
        <a:lstStyle/>
        <a:p>
          <a:endParaRPr lang="en-US"/>
        </a:p>
      </dgm:t>
    </dgm:pt>
    <dgm:pt modelId="{900FA5F9-A7B9-4C91-989C-58DA8FF353C4}">
      <dgm:prSet/>
      <dgm:spPr/>
      <dgm:t>
        <a:bodyPr/>
        <a:lstStyle/>
        <a:p>
          <a:r>
            <a:rPr lang="en-US"/>
            <a:t>Techniques to use for improving results</a:t>
          </a:r>
        </a:p>
      </dgm:t>
    </dgm:pt>
    <dgm:pt modelId="{571D9115-419C-4B97-B95C-35BB0DF81DE9}" type="parTrans" cxnId="{22907516-FF4B-4391-B88F-6380B7842883}">
      <dgm:prSet/>
      <dgm:spPr/>
      <dgm:t>
        <a:bodyPr/>
        <a:lstStyle/>
        <a:p>
          <a:endParaRPr lang="en-US"/>
        </a:p>
      </dgm:t>
    </dgm:pt>
    <dgm:pt modelId="{B2FA8974-35DE-4E56-A173-461AB323659F}" type="sibTrans" cxnId="{22907516-FF4B-4391-B88F-6380B7842883}">
      <dgm:prSet/>
      <dgm:spPr/>
      <dgm:t>
        <a:bodyPr/>
        <a:lstStyle/>
        <a:p>
          <a:endParaRPr lang="en-US"/>
        </a:p>
      </dgm:t>
    </dgm:pt>
    <dgm:pt modelId="{E82A04B8-782C-4499-904A-61955B9C3DBA}" type="pres">
      <dgm:prSet presAssocID="{90E6DD78-46A0-497E-B990-3C3FE8072F7F}" presName="root" presStyleCnt="0">
        <dgm:presLayoutVars>
          <dgm:dir/>
          <dgm:resizeHandles val="exact"/>
        </dgm:presLayoutVars>
      </dgm:prSet>
      <dgm:spPr/>
    </dgm:pt>
    <dgm:pt modelId="{DDA0442A-9D13-40F4-8AB1-1B32D20598E4}" type="pres">
      <dgm:prSet presAssocID="{7DF033E8-E228-4162-A9C5-82715F43FEF5}" presName="compNode" presStyleCnt="0"/>
      <dgm:spPr/>
    </dgm:pt>
    <dgm:pt modelId="{0872D302-C6F1-41A1-90DF-CF1E387ACE90}" type="pres">
      <dgm:prSet presAssocID="{7DF033E8-E228-4162-A9C5-82715F43FEF5}" presName="bgRect" presStyleLbl="bgShp" presStyleIdx="0" presStyleCnt="3"/>
      <dgm:spPr/>
    </dgm:pt>
    <dgm:pt modelId="{5845F33C-ECEE-454E-B02D-6DD76072DE05}" type="pres">
      <dgm:prSet presAssocID="{7DF033E8-E228-4162-A9C5-82715F43FE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a:ext>
      </dgm:extLst>
    </dgm:pt>
    <dgm:pt modelId="{607DFF26-0AFF-483E-BA7B-0EA14FF13CF2}" type="pres">
      <dgm:prSet presAssocID="{7DF033E8-E228-4162-A9C5-82715F43FEF5}" presName="spaceRect" presStyleCnt="0"/>
      <dgm:spPr/>
    </dgm:pt>
    <dgm:pt modelId="{C9D57376-2F85-4A3D-955D-3BBEF846C1F3}" type="pres">
      <dgm:prSet presAssocID="{7DF033E8-E228-4162-A9C5-82715F43FEF5}" presName="parTx" presStyleLbl="revTx" presStyleIdx="0" presStyleCnt="3">
        <dgm:presLayoutVars>
          <dgm:chMax val="0"/>
          <dgm:chPref val="0"/>
        </dgm:presLayoutVars>
      </dgm:prSet>
      <dgm:spPr/>
    </dgm:pt>
    <dgm:pt modelId="{CE32186F-7FA0-46B1-B2C0-120CF4A5B94B}" type="pres">
      <dgm:prSet presAssocID="{3A41A282-E049-4109-A414-A8251B566D96}" presName="sibTrans" presStyleCnt="0"/>
      <dgm:spPr/>
    </dgm:pt>
    <dgm:pt modelId="{E76E8332-E21C-41E0-BA86-1E9CD473A616}" type="pres">
      <dgm:prSet presAssocID="{C45099F5-FAA5-48F9-AD5D-6EE200F699B4}" presName="compNode" presStyleCnt="0"/>
      <dgm:spPr/>
    </dgm:pt>
    <dgm:pt modelId="{36DCC764-2D11-435A-979C-563949176808}" type="pres">
      <dgm:prSet presAssocID="{C45099F5-FAA5-48F9-AD5D-6EE200F699B4}" presName="bgRect" presStyleLbl="bgShp" presStyleIdx="1" presStyleCnt="3"/>
      <dgm:spPr/>
    </dgm:pt>
    <dgm:pt modelId="{55A3E49F-6389-4E74-919D-702E1E99AD2A}" type="pres">
      <dgm:prSet presAssocID="{C45099F5-FAA5-48F9-AD5D-6EE200F699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009C2AB-0361-405A-A854-F7B57F66E89F}" type="pres">
      <dgm:prSet presAssocID="{C45099F5-FAA5-48F9-AD5D-6EE200F699B4}" presName="spaceRect" presStyleCnt="0"/>
      <dgm:spPr/>
    </dgm:pt>
    <dgm:pt modelId="{62DF803A-51E3-4FCE-9757-5EB10A76333A}" type="pres">
      <dgm:prSet presAssocID="{C45099F5-FAA5-48F9-AD5D-6EE200F699B4}" presName="parTx" presStyleLbl="revTx" presStyleIdx="1" presStyleCnt="3">
        <dgm:presLayoutVars>
          <dgm:chMax val="0"/>
          <dgm:chPref val="0"/>
        </dgm:presLayoutVars>
      </dgm:prSet>
      <dgm:spPr/>
    </dgm:pt>
    <dgm:pt modelId="{E87FCE37-5578-4B1E-B268-237B2B8FE389}" type="pres">
      <dgm:prSet presAssocID="{F37F2CF6-B89A-4255-8681-C595794360B6}" presName="sibTrans" presStyleCnt="0"/>
      <dgm:spPr/>
    </dgm:pt>
    <dgm:pt modelId="{3EB78C62-6DC4-43E7-AA6B-47C676FC879F}" type="pres">
      <dgm:prSet presAssocID="{900FA5F9-A7B9-4C91-989C-58DA8FF353C4}" presName="compNode" presStyleCnt="0"/>
      <dgm:spPr/>
    </dgm:pt>
    <dgm:pt modelId="{34564130-A328-406E-B361-F49643B27DD4}" type="pres">
      <dgm:prSet presAssocID="{900FA5F9-A7B9-4C91-989C-58DA8FF353C4}" presName="bgRect" presStyleLbl="bgShp" presStyleIdx="2" presStyleCnt="3"/>
      <dgm:spPr/>
    </dgm:pt>
    <dgm:pt modelId="{D8579ED9-0AA8-4BBE-A39A-89C081CF4621}" type="pres">
      <dgm:prSet presAssocID="{900FA5F9-A7B9-4C91-989C-58DA8FF353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924A0167-BD3B-43A0-AAA7-08A4D8B1D992}" type="pres">
      <dgm:prSet presAssocID="{900FA5F9-A7B9-4C91-989C-58DA8FF353C4}" presName="spaceRect" presStyleCnt="0"/>
      <dgm:spPr/>
    </dgm:pt>
    <dgm:pt modelId="{C60A39EA-412E-4B73-95E6-5EA966E62222}" type="pres">
      <dgm:prSet presAssocID="{900FA5F9-A7B9-4C91-989C-58DA8FF353C4}" presName="parTx" presStyleLbl="revTx" presStyleIdx="2" presStyleCnt="3">
        <dgm:presLayoutVars>
          <dgm:chMax val="0"/>
          <dgm:chPref val="0"/>
        </dgm:presLayoutVars>
      </dgm:prSet>
      <dgm:spPr/>
    </dgm:pt>
  </dgm:ptLst>
  <dgm:cxnLst>
    <dgm:cxn modelId="{F0413116-2A2E-427B-8E8D-89D31AFF4B86}" srcId="{90E6DD78-46A0-497E-B990-3C3FE8072F7F}" destId="{C45099F5-FAA5-48F9-AD5D-6EE200F699B4}" srcOrd="1" destOrd="0" parTransId="{151EAA61-4A1E-49B3-A727-BB2DFAA0DC0E}" sibTransId="{F37F2CF6-B89A-4255-8681-C595794360B6}"/>
    <dgm:cxn modelId="{22907516-FF4B-4391-B88F-6380B7842883}" srcId="{90E6DD78-46A0-497E-B990-3C3FE8072F7F}" destId="{900FA5F9-A7B9-4C91-989C-58DA8FF353C4}" srcOrd="2" destOrd="0" parTransId="{571D9115-419C-4B97-B95C-35BB0DF81DE9}" sibTransId="{B2FA8974-35DE-4E56-A173-461AB323659F}"/>
    <dgm:cxn modelId="{3978D31F-6FEB-4AEC-A631-CE78B412E48B}" type="presOf" srcId="{90E6DD78-46A0-497E-B990-3C3FE8072F7F}" destId="{E82A04B8-782C-4499-904A-61955B9C3DBA}" srcOrd="0" destOrd="0" presId="urn:microsoft.com/office/officeart/2018/2/layout/IconVerticalSolidList"/>
    <dgm:cxn modelId="{9ECF7397-701D-4705-8967-BA6D0C44FCDE}" type="presOf" srcId="{900FA5F9-A7B9-4C91-989C-58DA8FF353C4}" destId="{C60A39EA-412E-4B73-95E6-5EA966E62222}" srcOrd="0" destOrd="0" presId="urn:microsoft.com/office/officeart/2018/2/layout/IconVerticalSolidList"/>
    <dgm:cxn modelId="{55F18FAC-04B8-472F-A99D-94DEB8B47743}" type="presOf" srcId="{7DF033E8-E228-4162-A9C5-82715F43FEF5}" destId="{C9D57376-2F85-4A3D-955D-3BBEF846C1F3}" srcOrd="0" destOrd="0" presId="urn:microsoft.com/office/officeart/2018/2/layout/IconVerticalSolidList"/>
    <dgm:cxn modelId="{78EBEEDA-9FA7-4228-8677-208D30874516}" srcId="{90E6DD78-46A0-497E-B990-3C3FE8072F7F}" destId="{7DF033E8-E228-4162-A9C5-82715F43FEF5}" srcOrd="0" destOrd="0" parTransId="{E8157C12-F73C-433B-92FF-B12ADBA8D405}" sibTransId="{3A41A282-E049-4109-A414-A8251B566D96}"/>
    <dgm:cxn modelId="{07E6C8E0-26FD-4334-B561-4A902834F3DB}" type="presOf" srcId="{C45099F5-FAA5-48F9-AD5D-6EE200F699B4}" destId="{62DF803A-51E3-4FCE-9757-5EB10A76333A}" srcOrd="0" destOrd="0" presId="urn:microsoft.com/office/officeart/2018/2/layout/IconVerticalSolidList"/>
    <dgm:cxn modelId="{7C383EDB-309B-4628-BE54-809E0FF5D289}" type="presParOf" srcId="{E82A04B8-782C-4499-904A-61955B9C3DBA}" destId="{DDA0442A-9D13-40F4-8AB1-1B32D20598E4}" srcOrd="0" destOrd="0" presId="urn:microsoft.com/office/officeart/2018/2/layout/IconVerticalSolidList"/>
    <dgm:cxn modelId="{AB1EDA64-363F-4828-9695-43AD0B4DDE34}" type="presParOf" srcId="{DDA0442A-9D13-40F4-8AB1-1B32D20598E4}" destId="{0872D302-C6F1-41A1-90DF-CF1E387ACE90}" srcOrd="0" destOrd="0" presId="urn:microsoft.com/office/officeart/2018/2/layout/IconVerticalSolidList"/>
    <dgm:cxn modelId="{B957A5AB-DD8A-4F4E-A33A-46EB33CFBB75}" type="presParOf" srcId="{DDA0442A-9D13-40F4-8AB1-1B32D20598E4}" destId="{5845F33C-ECEE-454E-B02D-6DD76072DE05}" srcOrd="1" destOrd="0" presId="urn:microsoft.com/office/officeart/2018/2/layout/IconVerticalSolidList"/>
    <dgm:cxn modelId="{B4ECB085-5254-4936-A7A3-E1BC4C327349}" type="presParOf" srcId="{DDA0442A-9D13-40F4-8AB1-1B32D20598E4}" destId="{607DFF26-0AFF-483E-BA7B-0EA14FF13CF2}" srcOrd="2" destOrd="0" presId="urn:microsoft.com/office/officeart/2018/2/layout/IconVerticalSolidList"/>
    <dgm:cxn modelId="{1F59C7C3-4DAF-40CA-AA1B-9356AF3F62A4}" type="presParOf" srcId="{DDA0442A-9D13-40F4-8AB1-1B32D20598E4}" destId="{C9D57376-2F85-4A3D-955D-3BBEF846C1F3}" srcOrd="3" destOrd="0" presId="urn:microsoft.com/office/officeart/2018/2/layout/IconVerticalSolidList"/>
    <dgm:cxn modelId="{A275337A-FA2D-47AC-AD13-58207ACB2379}" type="presParOf" srcId="{E82A04B8-782C-4499-904A-61955B9C3DBA}" destId="{CE32186F-7FA0-46B1-B2C0-120CF4A5B94B}" srcOrd="1" destOrd="0" presId="urn:microsoft.com/office/officeart/2018/2/layout/IconVerticalSolidList"/>
    <dgm:cxn modelId="{FC15356C-3FF6-44C1-A6BE-0C71E864444C}" type="presParOf" srcId="{E82A04B8-782C-4499-904A-61955B9C3DBA}" destId="{E76E8332-E21C-41E0-BA86-1E9CD473A616}" srcOrd="2" destOrd="0" presId="urn:microsoft.com/office/officeart/2018/2/layout/IconVerticalSolidList"/>
    <dgm:cxn modelId="{3E63B71C-3945-4856-BA2C-041F6B7B1A2B}" type="presParOf" srcId="{E76E8332-E21C-41E0-BA86-1E9CD473A616}" destId="{36DCC764-2D11-435A-979C-563949176808}" srcOrd="0" destOrd="0" presId="urn:microsoft.com/office/officeart/2018/2/layout/IconVerticalSolidList"/>
    <dgm:cxn modelId="{181AD28F-E89E-43E8-B5B2-5C5AB6A95C54}" type="presParOf" srcId="{E76E8332-E21C-41E0-BA86-1E9CD473A616}" destId="{55A3E49F-6389-4E74-919D-702E1E99AD2A}" srcOrd="1" destOrd="0" presId="urn:microsoft.com/office/officeart/2018/2/layout/IconVerticalSolidList"/>
    <dgm:cxn modelId="{137BEB25-72E5-432C-ABF3-E90674B5358C}" type="presParOf" srcId="{E76E8332-E21C-41E0-BA86-1E9CD473A616}" destId="{E009C2AB-0361-405A-A854-F7B57F66E89F}" srcOrd="2" destOrd="0" presId="urn:microsoft.com/office/officeart/2018/2/layout/IconVerticalSolidList"/>
    <dgm:cxn modelId="{2659D666-F81B-4F3A-AC54-075B71FB9FCB}" type="presParOf" srcId="{E76E8332-E21C-41E0-BA86-1E9CD473A616}" destId="{62DF803A-51E3-4FCE-9757-5EB10A76333A}" srcOrd="3" destOrd="0" presId="urn:microsoft.com/office/officeart/2018/2/layout/IconVerticalSolidList"/>
    <dgm:cxn modelId="{F18725BF-5CF9-443F-9F0B-982D6BA49C8E}" type="presParOf" srcId="{E82A04B8-782C-4499-904A-61955B9C3DBA}" destId="{E87FCE37-5578-4B1E-B268-237B2B8FE389}" srcOrd="3" destOrd="0" presId="urn:microsoft.com/office/officeart/2018/2/layout/IconVerticalSolidList"/>
    <dgm:cxn modelId="{C09274C4-5050-47E6-A35E-F8177FA1610F}" type="presParOf" srcId="{E82A04B8-782C-4499-904A-61955B9C3DBA}" destId="{3EB78C62-6DC4-43E7-AA6B-47C676FC879F}" srcOrd="4" destOrd="0" presId="urn:microsoft.com/office/officeart/2018/2/layout/IconVerticalSolidList"/>
    <dgm:cxn modelId="{7140C3E8-B993-48C5-A0F7-CCBA2216632E}" type="presParOf" srcId="{3EB78C62-6DC4-43E7-AA6B-47C676FC879F}" destId="{34564130-A328-406E-B361-F49643B27DD4}" srcOrd="0" destOrd="0" presId="urn:microsoft.com/office/officeart/2018/2/layout/IconVerticalSolidList"/>
    <dgm:cxn modelId="{8B145908-9535-4FA4-B2F0-61E4177E6C34}" type="presParOf" srcId="{3EB78C62-6DC4-43E7-AA6B-47C676FC879F}" destId="{D8579ED9-0AA8-4BBE-A39A-89C081CF4621}" srcOrd="1" destOrd="0" presId="urn:microsoft.com/office/officeart/2018/2/layout/IconVerticalSolidList"/>
    <dgm:cxn modelId="{4FC093A1-A53E-418A-AFC9-C780C053EE4A}" type="presParOf" srcId="{3EB78C62-6DC4-43E7-AA6B-47C676FC879F}" destId="{924A0167-BD3B-43A0-AAA7-08A4D8B1D992}" srcOrd="2" destOrd="0" presId="urn:microsoft.com/office/officeart/2018/2/layout/IconVerticalSolidList"/>
    <dgm:cxn modelId="{758FCF95-983D-4243-8AE7-689D3988730F}" type="presParOf" srcId="{3EB78C62-6DC4-43E7-AA6B-47C676FC879F}" destId="{C60A39EA-412E-4B73-95E6-5EA966E622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2D302-C6F1-41A1-90DF-CF1E387ACE90}">
      <dsp:nvSpPr>
        <dsp:cNvPr id="0" name=""/>
        <dsp:cNvSpPr/>
      </dsp:nvSpPr>
      <dsp:spPr>
        <a:xfrm>
          <a:off x="0" y="574"/>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45F33C-ECEE-454E-B02D-6DD76072DE05}">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D57376-2F85-4A3D-955D-3BBEF846C1F3}">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Challenges of working in a distributed environment</a:t>
          </a:r>
        </a:p>
      </dsp:txBody>
      <dsp:txXfrm>
        <a:off x="1553633" y="574"/>
        <a:ext cx="5458736" cy="1345137"/>
      </dsp:txXfrm>
    </dsp:sp>
    <dsp:sp modelId="{36DCC764-2D11-435A-979C-563949176808}">
      <dsp:nvSpPr>
        <dsp:cNvPr id="0" name=""/>
        <dsp:cNvSpPr/>
      </dsp:nvSpPr>
      <dsp:spPr>
        <a:xfrm>
          <a:off x="0" y="1681996"/>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3E49F-6389-4E74-919D-702E1E99AD2A}">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DF803A-51E3-4FCE-9757-5EB10A76333A}">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Changes that can be made to address those challenges</a:t>
          </a:r>
        </a:p>
      </dsp:txBody>
      <dsp:txXfrm>
        <a:off x="1553633" y="1681996"/>
        <a:ext cx="5458736" cy="1345137"/>
      </dsp:txXfrm>
    </dsp:sp>
    <dsp:sp modelId="{34564130-A328-406E-B361-F49643B27DD4}">
      <dsp:nvSpPr>
        <dsp:cNvPr id="0" name=""/>
        <dsp:cNvSpPr/>
      </dsp:nvSpPr>
      <dsp:spPr>
        <a:xfrm>
          <a:off x="0" y="3363418"/>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79ED9-0AA8-4BBE-A39A-89C081CF4621}">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0A39EA-412E-4B73-95E6-5EA966E62222}">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Techniques to use for improving results</a:t>
          </a:r>
        </a:p>
      </dsp:txBody>
      <dsp:txXfrm>
        <a:off x="1553633" y="3363418"/>
        <a:ext cx="5458736" cy="13451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2E49C-BDFF-4A0E-900B-42A24A4CA34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8056787-A2D8-44C6-ACEE-79D75F779B1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268675E-41AA-4C86-B596-E1BB03F7D381}" type="datetimeFigureOut">
              <a:rPr lang="en-US" smtClean="0"/>
              <a:t>6/16/2020</a:t>
            </a:fld>
            <a:endParaRPr lang="en-US"/>
          </a:p>
        </p:txBody>
      </p:sp>
      <p:sp>
        <p:nvSpPr>
          <p:cNvPr id="4" name="Footer Placeholder 3">
            <a:extLst>
              <a:ext uri="{FF2B5EF4-FFF2-40B4-BE49-F238E27FC236}">
                <a16:creationId xmlns:a16="http://schemas.microsoft.com/office/drawing/2014/main" id="{9ECB2AB3-A88F-4AE4-8A50-550F7C231E3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DA35DD-D7CA-474E-AEE9-4386C263EBC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75D41F3-C03F-4884-87E3-CE55AB017798}" type="slidenum">
              <a:rPr lang="en-US" smtClean="0"/>
              <a:t>‹#›</a:t>
            </a:fld>
            <a:endParaRPr lang="en-US"/>
          </a:p>
        </p:txBody>
      </p:sp>
    </p:spTree>
    <p:extLst>
      <p:ext uri="{BB962C8B-B14F-4D97-AF65-F5344CB8AC3E}">
        <p14:creationId xmlns:p14="http://schemas.microsoft.com/office/powerpoint/2010/main" val="1441807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3BE5F4-1E8F-45B2-9453-6B88E41D24DA}" type="datetimeFigureOut">
              <a:rPr lang="en-US" smtClean="0"/>
              <a:t>6/16/2020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0E0627-584E-4764-AC30-B41A69E6E96C}" type="slidenum">
              <a:rPr lang="en-US" smtClean="0"/>
              <a:t>‹#›</a:t>
            </a:fld>
            <a:endParaRPr lang="en-US"/>
          </a:p>
        </p:txBody>
      </p:sp>
    </p:spTree>
    <p:extLst>
      <p:ext uri="{BB962C8B-B14F-4D97-AF65-F5344CB8AC3E}">
        <p14:creationId xmlns:p14="http://schemas.microsoft.com/office/powerpoint/2010/main" val="152843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a:t>
            </a:r>
            <a:r>
              <a:rPr lang="en-US" dirty="0" err="1"/>
              <a:t>SkillCrush</a:t>
            </a:r>
            <a:r>
              <a:rPr lang="en-US" dirty="0"/>
              <a:t>, Google, Inc., </a:t>
            </a:r>
            <a:r>
              <a:rPr lang="en-US" dirty="0" err="1"/>
              <a:t>Bonusly</a:t>
            </a:r>
            <a:r>
              <a:rPr lang="en-US" dirty="0"/>
              <a:t> Blog Post, World Economic Forum</a:t>
            </a:r>
          </a:p>
          <a:p>
            <a:endParaRPr lang="en-US" dirty="0"/>
          </a:p>
          <a:p>
            <a:r>
              <a:rPr lang="en-US" dirty="0"/>
              <a:t>Foster Real Relationships</a:t>
            </a:r>
          </a:p>
          <a:p>
            <a:pPr marL="174708" indent="-174708">
              <a:buFont typeface="Arial" panose="020B0604020202020204" pitchFamily="34" charset="0"/>
              <a:buChar char="•"/>
            </a:pPr>
            <a:r>
              <a:rPr lang="en-US" dirty="0"/>
              <a:t>Purposefully engage with your colleagues</a:t>
            </a:r>
          </a:p>
          <a:p>
            <a:pPr marL="174708" indent="-174708">
              <a:buFont typeface="Arial" panose="020B0604020202020204" pitchFamily="34" charset="0"/>
              <a:buChar char="•"/>
            </a:pPr>
            <a:r>
              <a:rPr lang="en-US" dirty="0"/>
              <a:t>Have regularly scheduled on-line meetings</a:t>
            </a:r>
          </a:p>
          <a:p>
            <a:pPr marL="174708" indent="-174708">
              <a:buFont typeface="Arial" panose="020B0604020202020204" pitchFamily="34" charset="0"/>
              <a:buChar char="•"/>
            </a:pPr>
            <a:r>
              <a:rPr lang="en-US" dirty="0"/>
              <a:t>Meet in person at regular intervals</a:t>
            </a:r>
          </a:p>
          <a:p>
            <a:pPr marL="174708" indent="-174708">
              <a:buFont typeface="Arial" panose="020B0604020202020204" pitchFamily="34" charset="0"/>
              <a:buChar char="•"/>
            </a:pPr>
            <a:r>
              <a:rPr lang="en-US" dirty="0"/>
              <a:t>Have a friend in the office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Plan, plan, plan</a:t>
            </a:r>
          </a:p>
          <a:p>
            <a:pPr marL="171450" indent="-171450">
              <a:buFont typeface="Arial" panose="020B0604020202020204" pitchFamily="34" charset="0"/>
              <a:buChar char="•"/>
            </a:pPr>
            <a:r>
              <a:rPr lang="en-US" dirty="0"/>
              <a:t>Prioritize purpose in your work</a:t>
            </a:r>
          </a:p>
          <a:p>
            <a:pPr marL="171450" indent="-171450">
              <a:buFont typeface="Arial" panose="020B0604020202020204" pitchFamily="34" charset="0"/>
              <a:buChar char="•"/>
            </a:pPr>
            <a:r>
              <a:rPr lang="en-US" dirty="0"/>
              <a:t>Be clear on expectations</a:t>
            </a:r>
          </a:p>
          <a:p>
            <a:pPr marL="171450" indent="-171450">
              <a:buFont typeface="Arial" panose="020B0604020202020204" pitchFamily="34" charset="0"/>
              <a:buChar char="•"/>
            </a:pPr>
            <a:r>
              <a:rPr lang="en-US" dirty="0"/>
              <a:t>Communicate progress</a:t>
            </a:r>
          </a:p>
          <a:p>
            <a:pPr marL="171450" indent="-171450">
              <a:buFont typeface="Arial" panose="020B0604020202020204" pitchFamily="34" charset="0"/>
              <a:buChar char="•"/>
            </a:pPr>
            <a:r>
              <a:rPr lang="en-US" dirty="0"/>
              <a:t>Create Process that work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Find a workaround for different time zones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Set Logistics in Place</a:t>
            </a:r>
          </a:p>
          <a:p>
            <a:pPr marL="171450" indent="-171450">
              <a:buFont typeface="Arial" panose="020B0604020202020204" pitchFamily="34" charset="0"/>
              <a:buChar char="•"/>
            </a:pPr>
            <a:r>
              <a:rPr lang="en-US" dirty="0"/>
              <a:t>Figure out the technology</a:t>
            </a:r>
          </a:p>
          <a:p>
            <a:pPr marL="171450" indent="-171450">
              <a:buFont typeface="Arial" panose="020B0604020202020204" pitchFamily="34" charset="0"/>
              <a:buChar char="•"/>
            </a:pPr>
            <a:r>
              <a:rPr lang="en-US" dirty="0"/>
              <a:t>Embrace video calls</a:t>
            </a:r>
          </a:p>
          <a:p>
            <a:pPr marL="171450" indent="-171450">
              <a:buFont typeface="Arial" panose="020B0604020202020204" pitchFamily="34" charset="0"/>
              <a:buChar char="•"/>
            </a:pPr>
            <a:r>
              <a:rPr lang="en-US" dirty="0"/>
              <a:t>Invest in a dedicated workspace</a:t>
            </a:r>
          </a:p>
          <a:p>
            <a:pPr marL="171450" indent="-171450">
              <a:buFont typeface="Arial" panose="020B0604020202020204" pitchFamily="34" charset="0"/>
              <a:buChar char="•"/>
            </a:pPr>
            <a:r>
              <a:rPr lang="en-US" dirty="0"/>
              <a:t>Designate a separate workspace</a:t>
            </a:r>
          </a:p>
          <a:p>
            <a:pPr marL="171450" indent="-171450">
              <a:buFont typeface="Arial" panose="020B0604020202020204" pitchFamily="34" charset="0"/>
              <a:buChar char="•"/>
            </a:pPr>
            <a:r>
              <a:rPr lang="en-US" dirty="0"/>
              <a:t>Don’t work in your pajamas</a:t>
            </a:r>
          </a:p>
          <a:p>
            <a:pPr marL="171450" indent="-171450">
              <a:buFont typeface="Arial" panose="020B0604020202020204" pitchFamily="34" charset="0"/>
              <a:buChar char="•"/>
            </a:pPr>
            <a:r>
              <a:rPr lang="en-US" dirty="0"/>
              <a:t>Find your productivity playlists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Figure out the schedule that works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Clearly explain the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dirty="0"/>
              <a:t>Take Care of Yourself</a:t>
            </a:r>
          </a:p>
          <a:p>
            <a:pPr marL="171450" indent="-171450">
              <a:buFont typeface="Arial" panose="020B0604020202020204" pitchFamily="34" charset="0"/>
              <a:buChar char="•"/>
            </a:pPr>
            <a:r>
              <a:rPr lang="en-US" dirty="0"/>
              <a:t>Take regular breaks</a:t>
            </a:r>
          </a:p>
          <a:p>
            <a:pPr marL="171450" indent="-171450">
              <a:buFont typeface="Arial" panose="020B0604020202020204" pitchFamily="34" charset="0"/>
              <a:buChar char="•"/>
            </a:pPr>
            <a:r>
              <a:rPr lang="en-US" dirty="0"/>
              <a:t>A change of scenery can do wonders for your productivity</a:t>
            </a:r>
          </a:p>
          <a:p>
            <a:pPr marL="171450" indent="-171450">
              <a:buFont typeface="Arial" panose="020B0604020202020204" pitchFamily="34" charset="0"/>
              <a:buChar char="•"/>
            </a:pPr>
            <a:r>
              <a:rPr lang="en-US" dirty="0"/>
              <a:t>Embrace “Do Not Disturb”</a:t>
            </a:r>
          </a:p>
          <a:p>
            <a:pPr marL="171450" indent="-171450">
              <a:buFont typeface="Arial" panose="020B0604020202020204" pitchFamily="34" charset="0"/>
              <a:buChar char="•"/>
            </a:pPr>
            <a:r>
              <a:rPr lang="en-US" dirty="0"/>
              <a:t>Plan social interaction into your day</a:t>
            </a:r>
          </a:p>
        </p:txBody>
      </p:sp>
      <p:sp>
        <p:nvSpPr>
          <p:cNvPr id="4" name="Slide Number Placeholder 3"/>
          <p:cNvSpPr>
            <a:spLocks noGrp="1"/>
          </p:cNvSpPr>
          <p:nvPr>
            <p:ph type="sldNum" sz="quarter" idx="5"/>
          </p:nvPr>
        </p:nvSpPr>
        <p:spPr/>
        <p:txBody>
          <a:bodyPr/>
          <a:lstStyle/>
          <a:p>
            <a:fld id="{410E0627-584E-4764-AC30-B41A69E6E96C}" type="slidenum">
              <a:rPr lang="en-US" smtClean="0"/>
              <a:t>3</a:t>
            </a:fld>
            <a:endParaRPr lang="en-US"/>
          </a:p>
        </p:txBody>
      </p:sp>
    </p:spTree>
    <p:extLst>
      <p:ext uri="{BB962C8B-B14F-4D97-AF65-F5344CB8AC3E}">
        <p14:creationId xmlns:p14="http://schemas.microsoft.com/office/powerpoint/2010/main" val="123606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7" y="4697590"/>
            <a:ext cx="5982208" cy="3843481"/>
          </a:xfrm>
          <a:prstGeom prst="rect">
            <a:avLst/>
          </a:prstGeom>
        </p:spPr>
        <p:txBody>
          <a:bodyPr lIns="93166" tIns="46584" rIns="93166" bIns="46584"/>
          <a:lstStyle/>
          <a:p>
            <a:endParaRPr lang="en-US" dirty="0"/>
          </a:p>
        </p:txBody>
      </p:sp>
    </p:spTree>
    <p:extLst>
      <p:ext uri="{BB962C8B-B14F-4D97-AF65-F5344CB8AC3E}">
        <p14:creationId xmlns:p14="http://schemas.microsoft.com/office/powerpoint/2010/main" val="328174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0E0627-584E-4764-AC30-B41A69E6E96C}" type="slidenum">
              <a:rPr lang="en-US" smtClean="0"/>
              <a:t>9</a:t>
            </a:fld>
            <a:endParaRPr lang="en-US"/>
          </a:p>
        </p:txBody>
      </p:sp>
    </p:spTree>
    <p:extLst>
      <p:ext uri="{BB962C8B-B14F-4D97-AF65-F5344CB8AC3E}">
        <p14:creationId xmlns:p14="http://schemas.microsoft.com/office/powerpoint/2010/main" val="77304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4E7A7-C657-483A-93D1-43745468389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8864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320675"/>
            <a:ext cx="6215062" cy="3495675"/>
          </a:xfrm>
        </p:spPr>
      </p:sp>
      <p:sp>
        <p:nvSpPr>
          <p:cNvPr id="3" name="Notes Placeholder 2"/>
          <p:cNvSpPr>
            <a:spLocks noGrp="1"/>
          </p:cNvSpPr>
          <p:nvPr>
            <p:ph type="body" idx="1"/>
          </p:nvPr>
        </p:nvSpPr>
        <p:spPr/>
        <p:txBody>
          <a:bodyPr>
            <a:normAutofit/>
          </a:bodyPr>
          <a:lstStyle/>
          <a:p>
            <a:endParaRPr lang="en-US" sz="800" dirty="0"/>
          </a:p>
        </p:txBody>
      </p:sp>
      <p:sp>
        <p:nvSpPr>
          <p:cNvPr id="4" name="Slide Number Placeholder 3"/>
          <p:cNvSpPr>
            <a:spLocks noGrp="1"/>
          </p:cNvSpPr>
          <p:nvPr>
            <p:ph type="sldNum" sz="quarter" idx="10"/>
          </p:nvPr>
        </p:nvSpPr>
        <p:spPr/>
        <p:txBody>
          <a:bodyPr/>
          <a:lstStyle/>
          <a:p>
            <a:pPr>
              <a:defRPr/>
            </a:pPr>
            <a:fld id="{BD82F3BF-B88E-4FC3-BAC0-C5CDD9DCE99E}"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49241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Remote working brings a lot of potential benefits to the table but you’re never going to get to a point where you can enjoy these unless you achieve a level of productivity and discipline that helps achieve a work-life balance. There’s not much point in working remotely if your job starts eating into your personal life and vice versa.</a:t>
            </a:r>
          </a:p>
          <a:p>
            <a:r>
              <a:rPr lang="en-US" sz="1200" b="0" i="0" u="none" strike="noStrike" kern="1200" dirty="0">
                <a:solidFill>
                  <a:schemeClr val="tx1"/>
                </a:solidFill>
                <a:effectLst/>
                <a:latin typeface="+mn-lt"/>
                <a:ea typeface="+mn-ea"/>
                <a:cs typeface="+mn-cs"/>
              </a:rPr>
              <a:t>That divide needs to remain in place and this can be challenging if you work from home or remote locations. We’ve looked at ten of the most common remote work challenges in this article and solutions to overcome them.</a:t>
            </a:r>
          </a:p>
          <a:p>
            <a:r>
              <a:rPr lang="en-US" sz="1200" b="0" i="0" u="none" strike="noStrike" kern="1200" dirty="0">
                <a:solidFill>
                  <a:schemeClr val="tx1"/>
                </a:solidFill>
                <a:effectLst/>
                <a:latin typeface="+mn-lt"/>
                <a:ea typeface="+mn-ea"/>
                <a:cs typeface="+mn-cs"/>
              </a:rPr>
              <a:t>Now, the rest is up to you.</a:t>
            </a:r>
          </a:p>
          <a:p>
            <a:endParaRPr lang="en-US" dirty="0"/>
          </a:p>
        </p:txBody>
      </p:sp>
      <p:sp>
        <p:nvSpPr>
          <p:cNvPr id="4" name="Slide Number Placeholder 3"/>
          <p:cNvSpPr>
            <a:spLocks noGrp="1"/>
          </p:cNvSpPr>
          <p:nvPr>
            <p:ph type="sldNum" sz="quarter" idx="5"/>
          </p:nvPr>
        </p:nvSpPr>
        <p:spPr/>
        <p:txBody>
          <a:bodyPr/>
          <a:lstStyle/>
          <a:p>
            <a:fld id="{410E0627-584E-4764-AC30-B41A69E6E96C}" type="slidenum">
              <a:rPr lang="en-US" smtClean="0"/>
              <a:t>15</a:t>
            </a:fld>
            <a:endParaRPr lang="en-US"/>
          </a:p>
        </p:txBody>
      </p:sp>
    </p:spTree>
    <p:extLst>
      <p:ext uri="{BB962C8B-B14F-4D97-AF65-F5344CB8AC3E}">
        <p14:creationId xmlns:p14="http://schemas.microsoft.com/office/powerpoint/2010/main" val="194169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prstGeom prst="rect">
            <a:avLst/>
          </a:prstGeo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a:prstGeom prst="rect">
            <a:avLst/>
          </a:prstGeo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3">
            <a:extLst>
              <a:ext uri="{FF2B5EF4-FFF2-40B4-BE49-F238E27FC236}">
                <a16:creationId xmlns:a16="http://schemas.microsoft.com/office/drawing/2014/main" id="{8A1042C3-6699-4FB2-BBA6-0ADD4AB50A1F}"/>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
        <p:nvSpPr>
          <p:cNvPr id="5" name="Slide Number Placeholder 4">
            <a:extLst>
              <a:ext uri="{FF2B5EF4-FFF2-40B4-BE49-F238E27FC236}">
                <a16:creationId xmlns:a16="http://schemas.microsoft.com/office/drawing/2014/main" id="{2AEDF9CF-CCBD-4B07-B471-57F828C9C656}"/>
              </a:ext>
            </a:extLst>
          </p:cNvPr>
          <p:cNvSpPr>
            <a:spLocks noGrp="1"/>
          </p:cNvSpPr>
          <p:nvPr>
            <p:ph type="sldNum" sz="quarter" idx="11"/>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81192" y="2336002"/>
            <a:ext cx="11029616" cy="3652047"/>
          </a:xfrm>
          <a:prstGeom prst="rect">
            <a:avLst/>
          </a:prstGeom>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4E631266-4EEB-4EFA-B17D-03B207DF9370}"/>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
        <p:nvSpPr>
          <p:cNvPr id="7" name="Slide Number Placeholder 6">
            <a:extLst>
              <a:ext uri="{FF2B5EF4-FFF2-40B4-BE49-F238E27FC236}">
                <a16:creationId xmlns:a16="http://schemas.microsoft.com/office/drawing/2014/main" id="{E844DEB6-8A40-4559-82FB-86D337D5DB26}"/>
              </a:ext>
            </a:extLst>
          </p:cNvPr>
          <p:cNvSpPr>
            <a:spLocks noGrp="1"/>
          </p:cNvSpPr>
          <p:nvPr>
            <p:ph type="sldNum" sz="quarter" idx="11"/>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a:prstGeom prst="rect">
            <a:avLst/>
          </a:prstGeo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11E766DB-F847-4653-A903-13BEBCB1D042}"/>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
        <p:nvSpPr>
          <p:cNvPr id="5" name="Slide Number Placeholder 4">
            <a:extLst>
              <a:ext uri="{FF2B5EF4-FFF2-40B4-BE49-F238E27FC236}">
                <a16:creationId xmlns:a16="http://schemas.microsoft.com/office/drawing/2014/main" id="{7CE307E4-318D-496F-935D-F15C182A567C}"/>
              </a:ext>
            </a:extLst>
          </p:cNvPr>
          <p:cNvSpPr>
            <a:spLocks noGrp="1"/>
          </p:cNvSpPr>
          <p:nvPr>
            <p:ph type="sldNum" sz="quarter" idx="11"/>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CD51067-3081-4990-8D16-3C63158204FD}"/>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
        <p:nvSpPr>
          <p:cNvPr id="5" name="Slide Number Placeholder 4">
            <a:extLst>
              <a:ext uri="{FF2B5EF4-FFF2-40B4-BE49-F238E27FC236}">
                <a16:creationId xmlns:a16="http://schemas.microsoft.com/office/drawing/2014/main" id="{B987F56E-EC07-4816-A27A-2F69A939B987}"/>
              </a:ext>
            </a:extLst>
          </p:cNvPr>
          <p:cNvSpPr>
            <a:spLocks noGrp="1"/>
          </p:cNvSpPr>
          <p:nvPr>
            <p:ph type="sldNum" sz="quarter" idx="11"/>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a:prstGeom prst="rect">
            <a:avLst/>
          </a:prstGeo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a:prstGeom prst="rect">
            <a:avLst/>
          </a:prstGeo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9F57D333-8903-48B8-955E-E07C7446B1F1}"/>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
        <p:nvSpPr>
          <p:cNvPr id="5" name="Slide Number Placeholder 4">
            <a:extLst>
              <a:ext uri="{FF2B5EF4-FFF2-40B4-BE49-F238E27FC236}">
                <a16:creationId xmlns:a16="http://schemas.microsoft.com/office/drawing/2014/main" id="{DA5C75F1-5CAA-43EF-BDB0-1831EAF21817}"/>
              </a:ext>
            </a:extLst>
          </p:cNvPr>
          <p:cNvSpPr>
            <a:spLocks noGrp="1"/>
          </p:cNvSpPr>
          <p:nvPr>
            <p:ph type="sldNum" sz="quarter" idx="11"/>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BCFA3E1-B6EA-40DA-830A-16DD0C2DCDCE}"/>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
        <p:nvSpPr>
          <p:cNvPr id="9" name="Slide Number Placeholder 8">
            <a:extLst>
              <a:ext uri="{FF2B5EF4-FFF2-40B4-BE49-F238E27FC236}">
                <a16:creationId xmlns:a16="http://schemas.microsoft.com/office/drawing/2014/main" id="{4787F974-DBA9-4984-A446-23E52EB0D5BF}"/>
              </a:ext>
            </a:extLst>
          </p:cNvPr>
          <p:cNvSpPr>
            <a:spLocks noGrp="1"/>
          </p:cNvSpPr>
          <p:nvPr>
            <p:ph type="sldNum" sz="quarter" idx="11"/>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a:prstGeom prst="rect">
            <a:avLst/>
          </a:prstGeo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a:prstGeom prst="rect">
            <a:avLst/>
          </a:prstGeo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a:prstGeom prst="rect">
            <a:avLst/>
          </a:prstGeo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a:prstGeom prst="rect">
            <a:avLst/>
          </a:prstGeo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a:prstGeom prst="rect">
            <a:avLst/>
          </a:prstGeom>
        </p:spPr>
        <p:txBody>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24DF6E62-86B1-45E4-9B3D-3A3884546935}"/>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
        <p:nvSpPr>
          <p:cNvPr id="6" name="Slide Number Placeholder 5">
            <a:extLst>
              <a:ext uri="{FF2B5EF4-FFF2-40B4-BE49-F238E27FC236}">
                <a16:creationId xmlns:a16="http://schemas.microsoft.com/office/drawing/2014/main" id="{607A8B31-D977-447B-8BB5-C3D08BC832CD}"/>
              </a:ext>
            </a:extLst>
          </p:cNvPr>
          <p:cNvSpPr>
            <a:spLocks noGrp="1"/>
          </p:cNvSpPr>
          <p:nvPr>
            <p:ph type="sldNum" sz="quarter" idx="11"/>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DD69D3-AE07-4A31-9123-DBE67310FA61}"/>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
        <p:nvSpPr>
          <p:cNvPr id="6" name="Slide Number Placeholder 5">
            <a:extLst>
              <a:ext uri="{FF2B5EF4-FFF2-40B4-BE49-F238E27FC236}">
                <a16:creationId xmlns:a16="http://schemas.microsoft.com/office/drawing/2014/main" id="{5277461F-6B2A-44FA-9B9A-931D6B5B088E}"/>
              </a:ext>
            </a:extLst>
          </p:cNvPr>
          <p:cNvSpPr>
            <a:spLocks noGrp="1"/>
          </p:cNvSpPr>
          <p:nvPr>
            <p:ph type="sldNum" sz="quarter" idx="11"/>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a:prstGeom prst="rect">
            <a:avLst/>
          </a:prstGeo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a:prstGeom prst="rect">
            <a:avLst/>
          </a:prstGeo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a:prstGeom prst="rect">
            <a:avLst/>
          </a:prstGeo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302ADF0B-C185-4ADA-A5D9-CEE8EEBDAD4E}"/>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
        <p:nvSpPr>
          <p:cNvPr id="6" name="Slide Number Placeholder 5">
            <a:extLst>
              <a:ext uri="{FF2B5EF4-FFF2-40B4-BE49-F238E27FC236}">
                <a16:creationId xmlns:a16="http://schemas.microsoft.com/office/drawing/2014/main" id="{3A92E3E1-27E4-4809-89CB-D29AB0569748}"/>
              </a:ext>
            </a:extLst>
          </p:cNvPr>
          <p:cNvSpPr>
            <a:spLocks noGrp="1"/>
          </p:cNvSpPr>
          <p:nvPr>
            <p:ph type="sldNum" sz="quarter" idx="11"/>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a:prstGeom prst="rect">
            <a:avLst/>
          </a:prstGeo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a:prstGeom prst="rect">
            <a:avLst/>
          </a:prstGeo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7">
            <a:extLst>
              <a:ext uri="{FF2B5EF4-FFF2-40B4-BE49-F238E27FC236}">
                <a16:creationId xmlns:a16="http://schemas.microsoft.com/office/drawing/2014/main" id="{671F1EA9-A06B-4417-9559-560FA80BFE67}"/>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
        <p:nvSpPr>
          <p:cNvPr id="9" name="Slide Number Placeholder 8">
            <a:extLst>
              <a:ext uri="{FF2B5EF4-FFF2-40B4-BE49-F238E27FC236}">
                <a16:creationId xmlns:a16="http://schemas.microsoft.com/office/drawing/2014/main" id="{95AAD5CE-FB81-4782-BC13-86F24D59D3EB}"/>
              </a:ext>
            </a:extLst>
          </p:cNvPr>
          <p:cNvSpPr>
            <a:spLocks noGrp="1"/>
          </p:cNvSpPr>
          <p:nvPr>
            <p:ph type="sldNum" sz="quarter" idx="11"/>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Content © 2020 Billie Johnson, CBAP, LLC All Rights Reserved – Presented by the BA Journey</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itle Placeholder 6">
            <a:extLst>
              <a:ext uri="{FF2B5EF4-FFF2-40B4-BE49-F238E27FC236}">
                <a16:creationId xmlns:a16="http://schemas.microsoft.com/office/drawing/2014/main" id="{F9747CE1-F4F0-4170-9CBF-F5CD98F12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7">
            <a:extLst>
              <a:ext uri="{FF2B5EF4-FFF2-40B4-BE49-F238E27FC236}">
                <a16:creationId xmlns:a16="http://schemas.microsoft.com/office/drawing/2014/main" id="{9F1FBC67-D4E2-43C0-A652-155EC3235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hyperlink" Target="http://make.opendata.ch/wiki/project:virtual_3d_exhibition"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nsightextractor.com/2016/10/04/introduction-sql-performance-tuning-data-analysts/"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vttnreve.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campusontario.pressbooks.pub/businessfuncdn/chapter/foundations-of-busines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roundreport.com/time-management-tools-small-business-improve-productivity/"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www.flickr.com/photos/126952482@N06/15182320749"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grantgoddess.blogspot.com/2010/06/virtual-collaboration.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Future Forward</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Practicing Business analysis in the New Environment</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Footer Placeholder 3">
            <a:extLst>
              <a:ext uri="{FF2B5EF4-FFF2-40B4-BE49-F238E27FC236}">
                <a16:creationId xmlns:a16="http://schemas.microsoft.com/office/drawing/2014/main" id="{27DE8246-F803-4E7E-93D8-DF7CDF2B9B5E}"/>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1148" y="1037967"/>
            <a:ext cx="3054091" cy="4709131"/>
          </a:xfrm>
        </p:spPr>
        <p:txBody>
          <a:bodyPr anchor="ctr">
            <a:normAutofit/>
          </a:bodyPr>
          <a:lstStyle/>
          <a:p>
            <a:r>
              <a:rPr lang="en-US" sz="2600">
                <a:solidFill>
                  <a:srgbClr val="FFFEFF"/>
                </a:solidFill>
              </a:rPr>
              <a:t>Collaborative Elicitation – Ground Rules Required</a:t>
            </a:r>
          </a:p>
        </p:txBody>
      </p:sp>
      <p:sp>
        <p:nvSpPr>
          <p:cNvPr id="3" name="Content Placeholder 2"/>
          <p:cNvSpPr>
            <a:spLocks noGrp="1"/>
          </p:cNvSpPr>
          <p:nvPr>
            <p:ph idx="1"/>
          </p:nvPr>
        </p:nvSpPr>
        <p:spPr>
          <a:xfrm>
            <a:off x="4534935" y="1037968"/>
            <a:ext cx="6725899" cy="4820832"/>
          </a:xfrm>
        </p:spPr>
        <p:txBody>
          <a:bodyPr>
            <a:normAutofit fontScale="92500" lnSpcReduction="10000"/>
          </a:bodyPr>
          <a:lstStyle/>
          <a:p>
            <a:pPr>
              <a:lnSpc>
                <a:spcPct val="90000"/>
              </a:lnSpc>
            </a:pPr>
            <a:r>
              <a:rPr lang="en-US" sz="2800" b="1" dirty="0"/>
              <a:t>Ground Rule Sampling</a:t>
            </a:r>
          </a:p>
          <a:p>
            <a:pPr>
              <a:lnSpc>
                <a:spcPct val="90000"/>
              </a:lnSpc>
              <a:buNone/>
            </a:pPr>
            <a:endParaRPr lang="en-US" sz="2800" dirty="0"/>
          </a:p>
          <a:p>
            <a:pPr lvl="1">
              <a:lnSpc>
                <a:spcPct val="90000"/>
              </a:lnSpc>
            </a:pPr>
            <a:r>
              <a:rPr lang="en-US" sz="2400" dirty="0"/>
              <a:t>Be on time (arrival, breaks, lunch, dismissal)</a:t>
            </a:r>
          </a:p>
          <a:p>
            <a:pPr lvl="1">
              <a:lnSpc>
                <a:spcPct val="90000"/>
              </a:lnSpc>
            </a:pPr>
            <a:r>
              <a:rPr lang="en-US" sz="2400" dirty="0"/>
              <a:t>Turn off Cell Phones/Blackberries</a:t>
            </a:r>
          </a:p>
          <a:p>
            <a:pPr lvl="1">
              <a:lnSpc>
                <a:spcPct val="90000"/>
              </a:lnSpc>
            </a:pPr>
            <a:r>
              <a:rPr lang="en-US" sz="2400" dirty="0"/>
              <a:t>No Interrupting </a:t>
            </a:r>
          </a:p>
          <a:p>
            <a:pPr lvl="1">
              <a:lnSpc>
                <a:spcPct val="90000"/>
              </a:lnSpc>
            </a:pPr>
            <a:r>
              <a:rPr lang="en-US" sz="2400" dirty="0"/>
              <a:t>No Side Conversations</a:t>
            </a:r>
          </a:p>
          <a:p>
            <a:pPr lvl="1">
              <a:lnSpc>
                <a:spcPct val="90000"/>
              </a:lnSpc>
            </a:pPr>
            <a:r>
              <a:rPr lang="en-US" sz="2400" dirty="0"/>
              <a:t>Leave Your Title at the Door</a:t>
            </a:r>
          </a:p>
          <a:p>
            <a:pPr lvl="1">
              <a:lnSpc>
                <a:spcPct val="90000"/>
              </a:lnSpc>
            </a:pPr>
            <a:r>
              <a:rPr lang="en-US" sz="2400" dirty="0"/>
              <a:t>No Beating a Dead Horse</a:t>
            </a:r>
          </a:p>
          <a:p>
            <a:pPr lvl="1">
              <a:lnSpc>
                <a:spcPct val="90000"/>
              </a:lnSpc>
            </a:pPr>
            <a:r>
              <a:rPr lang="en-US" sz="2400" dirty="0"/>
              <a:t>Attack Ideas, not People</a:t>
            </a:r>
          </a:p>
          <a:p>
            <a:pPr lvl="1">
              <a:lnSpc>
                <a:spcPct val="90000"/>
              </a:lnSpc>
            </a:pPr>
            <a:r>
              <a:rPr lang="en-US" sz="2400" dirty="0"/>
              <a:t>Don’t Pave the Cow Path (think outside of the box)</a:t>
            </a:r>
          </a:p>
        </p:txBody>
      </p:sp>
    </p:spTree>
    <p:extLst>
      <p:ext uri="{BB962C8B-B14F-4D97-AF65-F5344CB8AC3E}">
        <p14:creationId xmlns:p14="http://schemas.microsoft.com/office/powerpoint/2010/main" val="112161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603" name="Rectangle 2"/>
          <p:cNvSpPr>
            <a:spLocks noGrp="1" noChangeArrowheads="1"/>
          </p:cNvSpPr>
          <p:nvPr>
            <p:ph type="title"/>
          </p:nvPr>
        </p:nvSpPr>
        <p:spPr>
          <a:xfrm>
            <a:off x="807559" y="938022"/>
            <a:ext cx="6647905" cy="1188720"/>
          </a:xfrm>
        </p:spPr>
        <p:txBody>
          <a:bodyPr>
            <a:normAutofit/>
          </a:bodyPr>
          <a:lstStyle/>
          <a:p>
            <a:pPr eaLnBrk="1" hangingPunct="1"/>
            <a:r>
              <a:rPr lang="en-US">
                <a:solidFill>
                  <a:srgbClr val="FFFFFF"/>
                </a:solidFill>
              </a:rPr>
              <a:t>+ Ground Rules for Virtual Meetings</a:t>
            </a:r>
          </a:p>
        </p:txBody>
      </p:sp>
      <p:sp>
        <p:nvSpPr>
          <p:cNvPr id="141" name="Rectangle 140">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5604" name="Rectangle 3"/>
          <p:cNvSpPr>
            <a:spLocks noGrp="1" noChangeArrowheads="1"/>
          </p:cNvSpPr>
          <p:nvPr>
            <p:ph idx="1"/>
          </p:nvPr>
        </p:nvSpPr>
        <p:spPr>
          <a:xfrm>
            <a:off x="807559" y="2340864"/>
            <a:ext cx="6690843" cy="3793237"/>
          </a:xfrm>
        </p:spPr>
        <p:txBody>
          <a:bodyPr>
            <a:normAutofit fontScale="92500" lnSpcReduction="10000"/>
          </a:bodyPr>
          <a:lstStyle/>
          <a:p>
            <a:pPr marL="609600" indent="-609600">
              <a:lnSpc>
                <a:spcPct val="100000"/>
              </a:lnSpc>
              <a:buFontTx/>
              <a:buAutoNum type="arabicPeriod"/>
            </a:pPr>
            <a:r>
              <a:rPr lang="en-US" sz="1800" dirty="0">
                <a:solidFill>
                  <a:srgbClr val="FFFFFF"/>
                </a:solidFill>
              </a:rPr>
              <a:t>Stay in quiet areas to minimize background noise</a:t>
            </a:r>
          </a:p>
          <a:p>
            <a:pPr marL="609600" indent="-609600">
              <a:lnSpc>
                <a:spcPct val="100000"/>
              </a:lnSpc>
              <a:buFontTx/>
              <a:buAutoNum type="arabicPeriod"/>
            </a:pPr>
            <a:r>
              <a:rPr lang="en-US" sz="1800" dirty="0">
                <a:solidFill>
                  <a:srgbClr val="FFFFFF"/>
                </a:solidFill>
              </a:rPr>
              <a:t>Place on mute when not speaking</a:t>
            </a:r>
          </a:p>
          <a:p>
            <a:pPr marL="609600" indent="-609600">
              <a:lnSpc>
                <a:spcPct val="100000"/>
              </a:lnSpc>
              <a:buFontTx/>
              <a:buAutoNum type="arabicPeriod"/>
            </a:pPr>
            <a:r>
              <a:rPr lang="en-US" sz="1800" dirty="0">
                <a:solidFill>
                  <a:srgbClr val="FFFFFF"/>
                </a:solidFill>
              </a:rPr>
              <a:t>Stay close to the speakers if using speaker phones</a:t>
            </a:r>
          </a:p>
          <a:p>
            <a:pPr marL="609600" indent="-609600">
              <a:lnSpc>
                <a:spcPct val="100000"/>
              </a:lnSpc>
              <a:buFontTx/>
              <a:buAutoNum type="arabicPeriod"/>
            </a:pPr>
            <a:r>
              <a:rPr lang="en-US" sz="1800" dirty="0">
                <a:solidFill>
                  <a:srgbClr val="FFFFFF"/>
                </a:solidFill>
              </a:rPr>
              <a:t>ID yourself when speaking</a:t>
            </a:r>
          </a:p>
          <a:p>
            <a:pPr marL="609600" indent="-609600">
              <a:lnSpc>
                <a:spcPct val="100000"/>
              </a:lnSpc>
              <a:buFontTx/>
              <a:buAutoNum type="arabicPeriod"/>
            </a:pPr>
            <a:r>
              <a:rPr lang="en-US" sz="1800" dirty="0">
                <a:solidFill>
                  <a:srgbClr val="FFFFFF"/>
                </a:solidFill>
              </a:rPr>
              <a:t>Listen for facilitator calling on you for a question</a:t>
            </a:r>
          </a:p>
          <a:p>
            <a:pPr marL="609600" indent="-609600">
              <a:lnSpc>
                <a:spcPct val="100000"/>
              </a:lnSpc>
              <a:buFontTx/>
              <a:buAutoNum type="arabicPeriod"/>
            </a:pPr>
            <a:r>
              <a:rPr lang="en-US" sz="1800" dirty="0">
                <a:solidFill>
                  <a:srgbClr val="FFFFFF"/>
                </a:solidFill>
              </a:rPr>
              <a:t>Speak clearly, slowly, and avoid slang if English is not the first language of some participants.</a:t>
            </a:r>
          </a:p>
          <a:p>
            <a:pPr marL="609600" indent="-609600">
              <a:lnSpc>
                <a:spcPct val="100000"/>
              </a:lnSpc>
              <a:buFontTx/>
              <a:buAutoNum type="arabicPeriod"/>
            </a:pPr>
            <a:r>
              <a:rPr lang="en-US" sz="1800" dirty="0">
                <a:solidFill>
                  <a:srgbClr val="FFFFFF"/>
                </a:solidFill>
              </a:rPr>
              <a:t>If you have a strong accent, Southern, New Jersey, Boston or Foreign, please speak slowly</a:t>
            </a:r>
          </a:p>
          <a:p>
            <a:pPr marL="609600" indent="-609600">
              <a:lnSpc>
                <a:spcPct val="100000"/>
              </a:lnSpc>
              <a:buFontTx/>
              <a:buAutoNum type="arabicPeriod"/>
            </a:pPr>
            <a:r>
              <a:rPr lang="en-US" sz="1800" dirty="0">
                <a:solidFill>
                  <a:srgbClr val="FFFFFF"/>
                </a:solidFill>
              </a:rPr>
              <a:t>Minimize fiddling with things near the speakers</a:t>
            </a:r>
          </a:p>
          <a:p>
            <a:pPr marL="609600" indent="-609600">
              <a:lnSpc>
                <a:spcPct val="100000"/>
              </a:lnSpc>
              <a:buFontTx/>
              <a:buAutoNum type="arabicPeriod"/>
            </a:pPr>
            <a:r>
              <a:rPr lang="en-US" sz="1800" dirty="0">
                <a:solidFill>
                  <a:srgbClr val="FFFFFF"/>
                </a:solidFill>
              </a:rPr>
              <a:t>Embrace the video</a:t>
            </a:r>
          </a:p>
          <a:p>
            <a:pPr marL="609600" indent="-609600">
              <a:lnSpc>
                <a:spcPct val="100000"/>
              </a:lnSpc>
              <a:buFontTx/>
              <a:buAutoNum type="arabicPeriod"/>
            </a:pPr>
            <a:endParaRPr lang="en-US" sz="1800" dirty="0">
              <a:solidFill>
                <a:srgbClr val="FFFFFF"/>
              </a:solidFill>
            </a:endParaRPr>
          </a:p>
        </p:txBody>
      </p:sp>
      <p:pic>
        <p:nvPicPr>
          <p:cNvPr id="72" name="Graphic 71" descr="Deaf">
            <a:extLst>
              <a:ext uri="{FF2B5EF4-FFF2-40B4-BE49-F238E27FC236}">
                <a16:creationId xmlns:a16="http://schemas.microsoft.com/office/drawing/2014/main" id="{2FD92344-F930-4824-9D84-4D23EC41B5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6761" y="2049354"/>
            <a:ext cx="3053422" cy="3053422"/>
          </a:xfrm>
          <a:prstGeom prst="rect">
            <a:avLst/>
          </a:prstGeom>
        </p:spPr>
      </p:pic>
    </p:spTree>
    <p:extLst>
      <p:ext uri="{BB962C8B-B14F-4D97-AF65-F5344CB8AC3E}">
        <p14:creationId xmlns:p14="http://schemas.microsoft.com/office/powerpoint/2010/main" val="62419402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room, bedroom, yellow, living&#10;&#10;Description automatically generated">
            <a:extLst>
              <a:ext uri="{FF2B5EF4-FFF2-40B4-BE49-F238E27FC236}">
                <a16:creationId xmlns:a16="http://schemas.microsoft.com/office/drawing/2014/main" id="{FA4A2635-FB13-44E3-8835-C2C103FB937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4890" b="1"/>
          <a:stretch/>
        </p:blipFill>
        <p:spPr>
          <a:xfrm>
            <a:off x="20" y="10"/>
            <a:ext cx="12191980" cy="6857990"/>
          </a:xfrm>
          <a:prstGeom prst="rect">
            <a:avLst/>
          </a:prstGeom>
        </p:spPr>
      </p:pic>
      <p:sp>
        <p:nvSpPr>
          <p:cNvPr id="48" name="Rectangle 47">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849057"/>
            <a:ext cx="3703320" cy="94997"/>
          </a:xfrm>
          <a:prstGeom prst="rect">
            <a:avLst/>
          </a:prstGeom>
          <a:solidFill>
            <a:schemeClr val="bg1">
              <a:alpha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012371"/>
            <a:ext cx="3702134" cy="4202862"/>
          </a:xfrm>
          <a:prstGeom prst="rect">
            <a:avLst/>
          </a:prstGeom>
          <a:solidFill>
            <a:schemeClr val="bg1">
              <a:alpha val="95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1BC02DD0-F90E-4591-AADC-6571D6E9D518}"/>
              </a:ext>
            </a:extLst>
          </p:cNvPr>
          <p:cNvSpPr>
            <a:spLocks noGrp="1"/>
          </p:cNvSpPr>
          <p:nvPr>
            <p:ph type="title"/>
          </p:nvPr>
        </p:nvSpPr>
        <p:spPr>
          <a:xfrm>
            <a:off x="897227" y="1153886"/>
            <a:ext cx="3374265" cy="971306"/>
          </a:xfrm>
        </p:spPr>
        <p:txBody>
          <a:bodyPr>
            <a:normAutofit/>
          </a:bodyPr>
          <a:lstStyle/>
          <a:p>
            <a:r>
              <a:rPr lang="en-US" sz="2400">
                <a:solidFill>
                  <a:schemeClr val="tx1"/>
                </a:solidFill>
              </a:rPr>
              <a:t>Step 6 (Manage Scope)</a:t>
            </a:r>
          </a:p>
        </p:txBody>
      </p:sp>
      <p:sp>
        <p:nvSpPr>
          <p:cNvPr id="4" name="Content Placeholder 3">
            <a:extLst>
              <a:ext uri="{FF2B5EF4-FFF2-40B4-BE49-F238E27FC236}">
                <a16:creationId xmlns:a16="http://schemas.microsoft.com/office/drawing/2014/main" id="{2B9B8C14-D402-4E50-860A-88AD68779AF8}"/>
              </a:ext>
            </a:extLst>
          </p:cNvPr>
          <p:cNvSpPr>
            <a:spLocks noGrp="1"/>
          </p:cNvSpPr>
          <p:nvPr>
            <p:ph idx="1"/>
          </p:nvPr>
        </p:nvSpPr>
        <p:spPr>
          <a:xfrm>
            <a:off x="897226" y="2266683"/>
            <a:ext cx="3374265" cy="2704562"/>
          </a:xfrm>
        </p:spPr>
        <p:txBody>
          <a:bodyPr>
            <a:normAutofit/>
          </a:bodyPr>
          <a:lstStyle/>
          <a:p>
            <a:pPr>
              <a:lnSpc>
                <a:spcPct val="100000"/>
              </a:lnSpc>
            </a:pPr>
            <a:r>
              <a:rPr lang="en-US" sz="1400" dirty="0"/>
              <a:t>Verification, Validation and Approval – Set Up Virtual Project Room</a:t>
            </a:r>
          </a:p>
          <a:p>
            <a:pPr>
              <a:lnSpc>
                <a:spcPct val="100000"/>
              </a:lnSpc>
            </a:pPr>
            <a:r>
              <a:rPr lang="en-US" sz="1400" dirty="0"/>
              <a:t>Requirement Allocation and Solution Recommendation – Invite Yourself</a:t>
            </a:r>
          </a:p>
          <a:p>
            <a:pPr>
              <a:lnSpc>
                <a:spcPct val="100000"/>
              </a:lnSpc>
            </a:pPr>
            <a:r>
              <a:rPr lang="en-US" sz="1400" dirty="0"/>
              <a:t>Monitor Requirements and Design Definition – Document Tracking &amp; Tracing</a:t>
            </a:r>
          </a:p>
          <a:p>
            <a:pPr>
              <a:lnSpc>
                <a:spcPct val="100000"/>
              </a:lnSpc>
            </a:pPr>
            <a:r>
              <a:rPr lang="en-US" sz="1400" dirty="0"/>
              <a:t>Scope Changes – Follow the Plan</a:t>
            </a:r>
          </a:p>
        </p:txBody>
      </p:sp>
      <p:sp>
        <p:nvSpPr>
          <p:cNvPr id="2" name="Footer Placeholder 1">
            <a:extLst>
              <a:ext uri="{FF2B5EF4-FFF2-40B4-BE49-F238E27FC236}">
                <a16:creationId xmlns:a16="http://schemas.microsoft.com/office/drawing/2014/main" id="{25634C5C-A3E6-426F-B72C-F0F5C9ECD22A}"/>
              </a:ext>
            </a:extLst>
          </p:cNvPr>
          <p:cNvSpPr>
            <a:spLocks noGrp="1"/>
          </p:cNvSpPr>
          <p:nvPr>
            <p:ph type="ftr" sz="quarter" idx="10"/>
          </p:nvPr>
        </p:nvSpPr>
        <p:spPr>
          <a:xfrm>
            <a:off x="581192" y="6423914"/>
            <a:ext cx="6917210" cy="365125"/>
          </a:xfrm>
        </p:spPr>
        <p:txBody>
          <a:bodyPr>
            <a:normAutofit/>
          </a:bodyPr>
          <a:lstStyle/>
          <a:p>
            <a:pPr>
              <a:spcAft>
                <a:spcPts val="600"/>
              </a:spcAft>
            </a:pPr>
            <a:r>
              <a:rPr lang="en-US">
                <a:solidFill>
                  <a:srgbClr val="FFFFFF"/>
                </a:solidFill>
              </a:rPr>
              <a:t>Content © 2020 Billie Johnson, CBAP, LLC All Rights Reserved – Presented by the BA Journey</a:t>
            </a:r>
          </a:p>
        </p:txBody>
      </p:sp>
    </p:spTree>
    <p:extLst>
      <p:ext uri="{BB962C8B-B14F-4D97-AF65-F5344CB8AC3E}">
        <p14:creationId xmlns:p14="http://schemas.microsoft.com/office/powerpoint/2010/main" val="207276905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5">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7">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1BC02DD0-F90E-4591-AADC-6571D6E9D518}"/>
              </a:ext>
            </a:extLst>
          </p:cNvPr>
          <p:cNvSpPr>
            <a:spLocks noGrp="1"/>
          </p:cNvSpPr>
          <p:nvPr>
            <p:ph type="title"/>
          </p:nvPr>
        </p:nvSpPr>
        <p:spPr>
          <a:xfrm>
            <a:off x="601255" y="702155"/>
            <a:ext cx="3409783" cy="1300365"/>
          </a:xfrm>
        </p:spPr>
        <p:txBody>
          <a:bodyPr>
            <a:normAutofit/>
          </a:bodyPr>
          <a:lstStyle/>
          <a:p>
            <a:pPr>
              <a:lnSpc>
                <a:spcPct val="90000"/>
              </a:lnSpc>
            </a:pPr>
            <a:r>
              <a:rPr lang="en-US">
                <a:solidFill>
                  <a:srgbClr val="FFFFFF"/>
                </a:solidFill>
              </a:rPr>
              <a:t>Step 7 (Solution Evaluation)</a:t>
            </a:r>
          </a:p>
        </p:txBody>
      </p:sp>
      <p:sp>
        <p:nvSpPr>
          <p:cNvPr id="4" name="Content Placeholder 3">
            <a:extLst>
              <a:ext uri="{FF2B5EF4-FFF2-40B4-BE49-F238E27FC236}">
                <a16:creationId xmlns:a16="http://schemas.microsoft.com/office/drawing/2014/main" id="{2B9B8C14-D402-4E50-860A-88AD68779AF8}"/>
              </a:ext>
            </a:extLst>
          </p:cNvPr>
          <p:cNvSpPr>
            <a:spLocks noGrp="1"/>
          </p:cNvSpPr>
          <p:nvPr>
            <p:ph idx="1"/>
          </p:nvPr>
        </p:nvSpPr>
        <p:spPr>
          <a:xfrm>
            <a:off x="601255" y="2177142"/>
            <a:ext cx="3409782" cy="3823607"/>
          </a:xfrm>
        </p:spPr>
        <p:txBody>
          <a:bodyPr>
            <a:normAutofit/>
          </a:bodyPr>
          <a:lstStyle/>
          <a:p>
            <a:r>
              <a:rPr lang="en-US">
                <a:solidFill>
                  <a:srgbClr val="FFFFFF"/>
                </a:solidFill>
              </a:rPr>
              <a:t>Provide Solution Design Feedback</a:t>
            </a:r>
          </a:p>
          <a:p>
            <a:r>
              <a:rPr lang="en-US">
                <a:solidFill>
                  <a:srgbClr val="FFFFFF"/>
                </a:solidFill>
              </a:rPr>
              <a:t>Requirement Allocation Support</a:t>
            </a:r>
          </a:p>
          <a:p>
            <a:r>
              <a:rPr lang="en-US">
                <a:solidFill>
                  <a:srgbClr val="FFFFFF"/>
                </a:solidFill>
              </a:rPr>
              <a:t>Solution Team Support</a:t>
            </a:r>
          </a:p>
          <a:p>
            <a:r>
              <a:rPr lang="en-US">
                <a:solidFill>
                  <a:srgbClr val="FFFFFF"/>
                </a:solidFill>
              </a:rPr>
              <a:t>Monitor and Evaluate Solution</a:t>
            </a:r>
          </a:p>
          <a:p>
            <a:r>
              <a:rPr lang="en-US">
                <a:solidFill>
                  <a:srgbClr val="FFFFFF"/>
                </a:solidFill>
              </a:rPr>
              <a:t>Organizational Readiness</a:t>
            </a:r>
          </a:p>
        </p:txBody>
      </p:sp>
      <p:pic>
        <p:nvPicPr>
          <p:cNvPr id="17" name="Picture 16" descr="A picture containing wheel&#10;&#10;Description automatically generated">
            <a:extLst>
              <a:ext uri="{FF2B5EF4-FFF2-40B4-BE49-F238E27FC236}">
                <a16:creationId xmlns:a16="http://schemas.microsoft.com/office/drawing/2014/main" id="{CA550658-15A0-40FD-9596-164179619FA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50078" y="936141"/>
            <a:ext cx="6515809" cy="4968305"/>
          </a:xfrm>
          <a:prstGeom prst="rect">
            <a:avLst/>
          </a:prstGeom>
        </p:spPr>
      </p:pic>
      <p:sp>
        <p:nvSpPr>
          <p:cNvPr id="2" name="Footer Placeholder 1">
            <a:extLst>
              <a:ext uri="{FF2B5EF4-FFF2-40B4-BE49-F238E27FC236}">
                <a16:creationId xmlns:a16="http://schemas.microsoft.com/office/drawing/2014/main" id="{25634C5C-A3E6-426F-B72C-F0F5C9ECD22A}"/>
              </a:ext>
            </a:extLst>
          </p:cNvPr>
          <p:cNvSpPr>
            <a:spLocks noGrp="1"/>
          </p:cNvSpPr>
          <p:nvPr>
            <p:ph type="ftr" sz="quarter" idx="10"/>
          </p:nvPr>
        </p:nvSpPr>
        <p:spPr>
          <a:xfrm>
            <a:off x="581192" y="6400800"/>
            <a:ext cx="6917210" cy="365125"/>
          </a:xfrm>
        </p:spPr>
        <p:txBody>
          <a:bodyPr>
            <a:normAutofit/>
          </a:bodyPr>
          <a:lstStyle/>
          <a:p>
            <a:pPr>
              <a:spcAft>
                <a:spcPts val="600"/>
              </a:spcAft>
            </a:pPr>
            <a:r>
              <a:rPr lang="en-US">
                <a:solidFill>
                  <a:srgbClr val="465359"/>
                </a:solidFill>
              </a:rPr>
              <a:t>Content © 2020 Billie Johnson, CBAP, LLC All Rights Reserved – Presented by the BA Journey</a:t>
            </a:r>
          </a:p>
        </p:txBody>
      </p:sp>
    </p:spTree>
    <p:extLst>
      <p:ext uri="{BB962C8B-B14F-4D97-AF65-F5344CB8AC3E}">
        <p14:creationId xmlns:p14="http://schemas.microsoft.com/office/powerpoint/2010/main" val="132625193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60A56-A735-4F2F-A8EC-4CEE609068B8}"/>
              </a:ext>
            </a:extLst>
          </p:cNvPr>
          <p:cNvSpPr>
            <a:spLocks noGrp="1"/>
          </p:cNvSpPr>
          <p:nvPr>
            <p:ph type="title"/>
          </p:nvPr>
        </p:nvSpPr>
        <p:spPr>
          <a:xfrm>
            <a:off x="746228" y="1037967"/>
            <a:ext cx="3054091" cy="4709131"/>
          </a:xfrm>
        </p:spPr>
        <p:txBody>
          <a:bodyPr anchor="ctr">
            <a:normAutofit/>
          </a:bodyPr>
          <a:lstStyle/>
          <a:p>
            <a:r>
              <a:rPr lang="en-US" dirty="0"/>
              <a:t>Summing It up</a:t>
            </a:r>
          </a:p>
        </p:txBody>
      </p:sp>
      <p:sp>
        <p:nvSpPr>
          <p:cNvPr id="16" name="Rectangle 15">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59F2E6C3-74F0-4D7E-90D3-3E7DF8899C3A}"/>
              </a:ext>
            </a:extLst>
          </p:cNvPr>
          <p:cNvSpPr>
            <a:spLocks noGrp="1"/>
          </p:cNvSpPr>
          <p:nvPr>
            <p:ph type="ftr" sz="quarter" idx="10"/>
          </p:nvPr>
        </p:nvSpPr>
        <p:spPr>
          <a:xfrm>
            <a:off x="581192" y="6423914"/>
            <a:ext cx="6917210" cy="365125"/>
          </a:xfrm>
        </p:spPr>
        <p:txBody>
          <a:bodyPr>
            <a:normAutofit/>
          </a:bodyPr>
          <a:lstStyle/>
          <a:p>
            <a:pPr>
              <a:spcAft>
                <a:spcPts val="600"/>
              </a:spcAft>
            </a:pPr>
            <a:r>
              <a:rPr lang="en-US"/>
              <a:t>Content © 2020 Billie Johnson, CBAP, LLC All Rights Reserved – Presented by the BA Journey</a:t>
            </a:r>
          </a:p>
        </p:txBody>
      </p:sp>
      <p:graphicFrame>
        <p:nvGraphicFramePr>
          <p:cNvPr id="10" name="Content Placeholder 2">
            <a:extLst>
              <a:ext uri="{FF2B5EF4-FFF2-40B4-BE49-F238E27FC236}">
                <a16:creationId xmlns:a16="http://schemas.microsoft.com/office/drawing/2014/main" id="{93330827-E89D-42DA-9320-89BEF69C70D6}"/>
              </a:ext>
            </a:extLst>
          </p:cNvPr>
          <p:cNvGraphicFramePr>
            <a:graphicFrameLocks noGrp="1"/>
          </p:cNvGraphicFramePr>
          <p:nvPr>
            <p:ph idx="1"/>
            <p:extLst>
              <p:ext uri="{D42A27DB-BD31-4B8C-83A1-F6EECF244321}">
                <p14:modId xmlns:p14="http://schemas.microsoft.com/office/powerpoint/2010/main" val="4071253397"/>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7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7E236DE-38B0-411F-9988-7A3BBACE7409}"/>
              </a:ext>
            </a:extLst>
          </p:cNvPr>
          <p:cNvSpPr>
            <a:spLocks noGrp="1"/>
          </p:cNvSpPr>
          <p:nvPr>
            <p:ph type="title"/>
          </p:nvPr>
        </p:nvSpPr>
        <p:spPr>
          <a:xfrm>
            <a:off x="627120" y="4319752"/>
            <a:ext cx="10947620" cy="1155959"/>
          </a:xfrm>
        </p:spPr>
        <p:txBody>
          <a:bodyPr vert="horz" lIns="91440" tIns="45720" rIns="91440" bIns="45720" rtlCol="0" anchor="b">
            <a:normAutofit/>
          </a:bodyPr>
          <a:lstStyle/>
          <a:p>
            <a:r>
              <a:rPr lang="en-US" sz="3600">
                <a:solidFill>
                  <a:srgbClr val="FFFFFF"/>
                </a:solidFill>
              </a:rPr>
              <a:t>Conclusions</a:t>
            </a:r>
          </a:p>
        </p:txBody>
      </p:sp>
      <p:sp>
        <p:nvSpPr>
          <p:cNvPr id="4" name="Footer Placeholder 3">
            <a:extLst>
              <a:ext uri="{FF2B5EF4-FFF2-40B4-BE49-F238E27FC236}">
                <a16:creationId xmlns:a16="http://schemas.microsoft.com/office/drawing/2014/main" id="{82B4D956-7B0F-4C9E-B335-FE38E35D09E9}"/>
              </a:ext>
            </a:extLst>
          </p:cNvPr>
          <p:cNvSpPr>
            <a:spLocks noGrp="1"/>
          </p:cNvSpPr>
          <p:nvPr>
            <p:ph type="ftr" sz="quarter" idx="10"/>
          </p:nvPr>
        </p:nvSpPr>
        <p:spPr>
          <a:xfrm>
            <a:off x="687220" y="6428232"/>
            <a:ext cx="6811182" cy="365125"/>
          </a:xfrm>
        </p:spPr>
        <p:txBody>
          <a:bodyPr vert="horz" lIns="91440" tIns="45720" rIns="91440" bIns="45720" rtlCol="0" anchor="ctr">
            <a:normAutofit/>
          </a:bodyPr>
          <a:lstStyle/>
          <a:p>
            <a:pPr defTabSz="457200">
              <a:spcAft>
                <a:spcPts val="600"/>
              </a:spcAft>
            </a:pPr>
            <a:r>
              <a:rPr lang="en-US" kern="1200" cap="all" dirty="0">
                <a:solidFill>
                  <a:schemeClr val="tx1">
                    <a:lumMod val="75000"/>
                    <a:lumOff val="25000"/>
                  </a:schemeClr>
                </a:solidFill>
                <a:latin typeface="+mn-lt"/>
                <a:ea typeface="+mn-ea"/>
                <a:cs typeface="+mn-cs"/>
              </a:rPr>
              <a:t>Content © 2020 Billie Johnson, CBAP, LLC All Rights Reserved – Presented by the BA Journey</a:t>
            </a:r>
          </a:p>
        </p:txBody>
      </p:sp>
      <p:sp>
        <p:nvSpPr>
          <p:cNvPr id="7" name="Content Placeholder 6">
            <a:extLst>
              <a:ext uri="{FF2B5EF4-FFF2-40B4-BE49-F238E27FC236}">
                <a16:creationId xmlns:a16="http://schemas.microsoft.com/office/drawing/2014/main" id="{6C7AB54D-01E9-461E-B427-21E08657C78B}"/>
              </a:ext>
            </a:extLst>
          </p:cNvPr>
          <p:cNvSpPr>
            <a:spLocks noGrp="1"/>
          </p:cNvSpPr>
          <p:nvPr>
            <p:ph idx="1"/>
          </p:nvPr>
        </p:nvSpPr>
        <p:spPr/>
        <p:txBody>
          <a:bodyPr/>
          <a:lstStyle/>
          <a:p>
            <a:endParaRPr lang="en-US"/>
          </a:p>
        </p:txBody>
      </p:sp>
      <p:pic>
        <p:nvPicPr>
          <p:cNvPr id="19" name="Content Placeholder 4">
            <a:extLst>
              <a:ext uri="{FF2B5EF4-FFF2-40B4-BE49-F238E27FC236}">
                <a16:creationId xmlns:a16="http://schemas.microsoft.com/office/drawing/2014/main" id="{21554BA8-030F-46E6-9646-BE9B02A8E05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285" r="5048"/>
          <a:stretch/>
        </p:blipFill>
        <p:spPr>
          <a:xfrm>
            <a:off x="20" y="10"/>
            <a:ext cx="12191980" cy="6857990"/>
          </a:xfrm>
          <a:prstGeom prst="rect">
            <a:avLst/>
          </a:prstGeom>
        </p:spPr>
      </p:pic>
    </p:spTree>
    <p:extLst>
      <p:ext uri="{BB962C8B-B14F-4D97-AF65-F5344CB8AC3E}">
        <p14:creationId xmlns:p14="http://schemas.microsoft.com/office/powerpoint/2010/main" val="27109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A77799F-6F25-4337-95BF-091D7FAC50D1}"/>
              </a:ext>
            </a:extLst>
          </p:cNvPr>
          <p:cNvSpPr>
            <a:spLocks noGrp="1"/>
          </p:cNvSpPr>
          <p:nvPr>
            <p:ph type="title"/>
          </p:nvPr>
        </p:nvSpPr>
        <p:spPr>
          <a:xfrm>
            <a:off x="609906" y="702156"/>
            <a:ext cx="3568661" cy="1188720"/>
          </a:xfrm>
        </p:spPr>
        <p:txBody>
          <a:bodyPr>
            <a:normAutofit/>
          </a:bodyPr>
          <a:lstStyle/>
          <a:p>
            <a:r>
              <a:rPr lang="en-US" dirty="0"/>
              <a:t>Session Objectives</a:t>
            </a:r>
          </a:p>
        </p:txBody>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D3D5EF-A846-4DA1-A13A-5CCFBC653FB9}"/>
              </a:ext>
            </a:extLst>
          </p:cNvPr>
          <p:cNvSpPr>
            <a:spLocks noGrp="1"/>
          </p:cNvSpPr>
          <p:nvPr>
            <p:ph idx="1"/>
          </p:nvPr>
        </p:nvSpPr>
        <p:spPr>
          <a:xfrm>
            <a:off x="609906" y="2340864"/>
            <a:ext cx="3568661" cy="3634486"/>
          </a:xfrm>
        </p:spPr>
        <p:txBody>
          <a:bodyPr>
            <a:normAutofit/>
          </a:bodyPr>
          <a:lstStyle/>
          <a:p>
            <a:r>
              <a:rPr lang="en-US"/>
              <a:t>Challenges of working in a distributed environment</a:t>
            </a:r>
          </a:p>
          <a:p>
            <a:r>
              <a:rPr lang="en-US"/>
              <a:t>Changes that can be made to address those challenges</a:t>
            </a:r>
          </a:p>
          <a:p>
            <a:r>
              <a:rPr lang="en-US"/>
              <a:t>Techniques to use for improving results</a:t>
            </a:r>
          </a:p>
        </p:txBody>
      </p:sp>
      <p:sp>
        <p:nvSpPr>
          <p:cNvPr id="4" name="Footer Placeholder 3">
            <a:extLst>
              <a:ext uri="{FF2B5EF4-FFF2-40B4-BE49-F238E27FC236}">
                <a16:creationId xmlns:a16="http://schemas.microsoft.com/office/drawing/2014/main" id="{984F435A-CBA1-47B9-B170-98BEC6FDE03F}"/>
              </a:ext>
            </a:extLst>
          </p:cNvPr>
          <p:cNvSpPr>
            <a:spLocks noGrp="1"/>
          </p:cNvSpPr>
          <p:nvPr>
            <p:ph type="ftr" sz="quarter" idx="10"/>
          </p:nvPr>
        </p:nvSpPr>
        <p:spPr>
          <a:xfrm>
            <a:off x="581192" y="6423914"/>
            <a:ext cx="3568661" cy="365125"/>
          </a:xfrm>
        </p:spPr>
        <p:txBody>
          <a:bodyPr>
            <a:normAutofit/>
          </a:bodyPr>
          <a:lstStyle/>
          <a:p>
            <a:pPr>
              <a:lnSpc>
                <a:spcPct val="90000"/>
              </a:lnSpc>
              <a:spcAft>
                <a:spcPts val="600"/>
              </a:spcAft>
            </a:pPr>
            <a:r>
              <a:rPr lang="en-US">
                <a:solidFill>
                  <a:schemeClr val="tx1">
                    <a:lumMod val="75000"/>
                    <a:lumOff val="25000"/>
                    <a:alpha val="75000"/>
                  </a:schemeClr>
                </a:solidFill>
              </a:rPr>
              <a:t>Content © 2020 Billie Johnson, CBAP, LLC All Rights Reserved – Presented by the BA Journey</a:t>
            </a:r>
          </a:p>
        </p:txBody>
      </p:sp>
      <p:pic>
        <p:nvPicPr>
          <p:cNvPr id="6" name="Picture 5" descr="A close up of a light&#10;&#10;Description automatically generated">
            <a:extLst>
              <a:ext uri="{FF2B5EF4-FFF2-40B4-BE49-F238E27FC236}">
                <a16:creationId xmlns:a16="http://schemas.microsoft.com/office/drawing/2014/main" id="{0D8B98EC-E64E-4879-A86A-398812992409}"/>
              </a:ext>
            </a:extLst>
          </p:cNvPr>
          <p:cNvPicPr>
            <a:picLocks noChangeAspect="1"/>
          </p:cNvPicPr>
          <p:nvPr/>
        </p:nvPicPr>
        <p:blipFill rotWithShape="1">
          <a:blip r:embed="rId2"/>
          <a:srcRect l="32405"/>
          <a:stretch/>
        </p:blipFill>
        <p:spPr>
          <a:xfrm>
            <a:off x="4654295" y="10"/>
            <a:ext cx="7537705" cy="6857990"/>
          </a:xfrm>
          <a:prstGeom prst="rect">
            <a:avLst/>
          </a:prstGeom>
        </p:spPr>
      </p:pic>
    </p:spTree>
    <p:extLst>
      <p:ext uri="{BB962C8B-B14F-4D97-AF65-F5344CB8AC3E}">
        <p14:creationId xmlns:p14="http://schemas.microsoft.com/office/powerpoint/2010/main" val="392495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A534-A9A9-4AC9-93AB-C1656A3B3FF3}"/>
              </a:ext>
            </a:extLst>
          </p:cNvPr>
          <p:cNvSpPr>
            <a:spLocks noGrp="1"/>
          </p:cNvSpPr>
          <p:nvPr>
            <p:ph type="title"/>
          </p:nvPr>
        </p:nvSpPr>
        <p:spPr/>
        <p:txBody>
          <a:bodyPr/>
          <a:lstStyle/>
          <a:p>
            <a:r>
              <a:rPr lang="en-US" dirty="0"/>
              <a:t>Remote Working Tips floating Around Now</a:t>
            </a:r>
          </a:p>
        </p:txBody>
      </p:sp>
      <p:sp>
        <p:nvSpPr>
          <p:cNvPr id="3" name="Content Placeholder 2">
            <a:extLst>
              <a:ext uri="{FF2B5EF4-FFF2-40B4-BE49-F238E27FC236}">
                <a16:creationId xmlns:a16="http://schemas.microsoft.com/office/drawing/2014/main" id="{CACA3815-B433-493F-A46B-ABCA7B6D431B}"/>
              </a:ext>
            </a:extLst>
          </p:cNvPr>
          <p:cNvSpPr>
            <a:spLocks noGrp="1"/>
          </p:cNvSpPr>
          <p:nvPr>
            <p:ph sz="half" idx="1"/>
          </p:nvPr>
        </p:nvSpPr>
        <p:spPr/>
        <p:txBody>
          <a:bodyPr>
            <a:normAutofit/>
          </a:bodyPr>
          <a:lstStyle/>
          <a:p>
            <a:pPr marL="0" indent="0">
              <a:buNone/>
            </a:pPr>
            <a:r>
              <a:rPr lang="en-US" sz="2000" dirty="0"/>
              <a:t>Remote workers are encouraged to:</a:t>
            </a:r>
          </a:p>
          <a:p>
            <a:r>
              <a:rPr lang="en-US" sz="2000" dirty="0"/>
              <a:t>Foster Real Relationships</a:t>
            </a:r>
          </a:p>
          <a:p>
            <a:r>
              <a:rPr lang="en-US" sz="2000" dirty="0"/>
              <a:t>Plan, Plan, Plan</a:t>
            </a:r>
          </a:p>
          <a:p>
            <a:r>
              <a:rPr lang="en-US" sz="2000" dirty="0"/>
              <a:t>Set Logistics in Place</a:t>
            </a:r>
          </a:p>
          <a:p>
            <a:r>
              <a:rPr lang="en-US" sz="2000" dirty="0"/>
              <a:t>Take Care of Yourself</a:t>
            </a:r>
          </a:p>
          <a:p>
            <a:endParaRPr lang="en-US" sz="2000" dirty="0"/>
          </a:p>
        </p:txBody>
      </p:sp>
      <p:sp>
        <p:nvSpPr>
          <p:cNvPr id="5" name="Content Placeholder 4">
            <a:extLst>
              <a:ext uri="{FF2B5EF4-FFF2-40B4-BE49-F238E27FC236}">
                <a16:creationId xmlns:a16="http://schemas.microsoft.com/office/drawing/2014/main" id="{149FE70B-F4BC-4E4F-9695-4455514A7E0F}"/>
              </a:ext>
            </a:extLst>
          </p:cNvPr>
          <p:cNvSpPr>
            <a:spLocks noGrp="1"/>
          </p:cNvSpPr>
          <p:nvPr>
            <p:ph sz="half" idx="2"/>
          </p:nvPr>
        </p:nvSpPr>
        <p:spPr/>
        <p:txBody>
          <a:bodyPr>
            <a:normAutofit/>
          </a:bodyPr>
          <a:lstStyle/>
          <a:p>
            <a:pPr marL="0" indent="0">
              <a:buNone/>
            </a:pPr>
            <a:r>
              <a:rPr lang="en-US" sz="2000" dirty="0"/>
              <a:t>Management is being encouraged to:</a:t>
            </a:r>
          </a:p>
          <a:p>
            <a:r>
              <a:rPr lang="en-US" sz="2000" dirty="0"/>
              <a:t>Commit to Organizational Transitions</a:t>
            </a:r>
          </a:p>
          <a:p>
            <a:r>
              <a:rPr lang="en-US" sz="2000" dirty="0"/>
              <a:t>Recognize that Going Digital Means More Than Just Using Technology</a:t>
            </a:r>
          </a:p>
          <a:p>
            <a:r>
              <a:rPr lang="en-US" sz="2000" dirty="0"/>
              <a:t>Strengthen a Culture of Inclusion</a:t>
            </a:r>
          </a:p>
          <a:p>
            <a:r>
              <a:rPr lang="en-US" sz="2000" dirty="0"/>
              <a:t>Be Authentic and Engage</a:t>
            </a:r>
          </a:p>
          <a:p>
            <a:r>
              <a:rPr lang="en-US" sz="2000" dirty="0"/>
              <a:t>Learn Together to Shape the Future of Work</a:t>
            </a:r>
          </a:p>
          <a:p>
            <a:endParaRPr lang="en-US" sz="2000" dirty="0"/>
          </a:p>
        </p:txBody>
      </p:sp>
      <p:sp>
        <p:nvSpPr>
          <p:cNvPr id="4" name="Footer Placeholder 3">
            <a:extLst>
              <a:ext uri="{FF2B5EF4-FFF2-40B4-BE49-F238E27FC236}">
                <a16:creationId xmlns:a16="http://schemas.microsoft.com/office/drawing/2014/main" id="{53A302AB-F011-42AA-9376-1DB8CC8BFACB}"/>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Tree>
    <p:extLst>
      <p:ext uri="{BB962C8B-B14F-4D97-AF65-F5344CB8AC3E}">
        <p14:creationId xmlns:p14="http://schemas.microsoft.com/office/powerpoint/2010/main" val="428884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9312F-C423-4978-811D-2049C2758565}"/>
              </a:ext>
            </a:extLst>
          </p:cNvPr>
          <p:cNvSpPr>
            <a:spLocks noGrp="1"/>
          </p:cNvSpPr>
          <p:nvPr>
            <p:ph type="title"/>
          </p:nvPr>
        </p:nvSpPr>
        <p:spPr/>
        <p:txBody>
          <a:bodyPr/>
          <a:lstStyle/>
          <a:p>
            <a:r>
              <a:rPr lang="en-US" dirty="0"/>
              <a:t>Challenges and Mitigation Approaches</a:t>
            </a:r>
          </a:p>
        </p:txBody>
      </p:sp>
      <p:sp>
        <p:nvSpPr>
          <p:cNvPr id="4" name="Content Placeholder 3">
            <a:extLst>
              <a:ext uri="{FF2B5EF4-FFF2-40B4-BE49-F238E27FC236}">
                <a16:creationId xmlns:a16="http://schemas.microsoft.com/office/drawing/2014/main" id="{02365207-30D3-4474-A5C6-5C0318291823}"/>
              </a:ext>
            </a:extLst>
          </p:cNvPr>
          <p:cNvSpPr>
            <a:spLocks noGrp="1"/>
          </p:cNvSpPr>
          <p:nvPr>
            <p:ph sz="half" idx="1"/>
          </p:nvPr>
        </p:nvSpPr>
        <p:spPr/>
        <p:txBody>
          <a:bodyPr/>
          <a:lstStyle/>
          <a:p>
            <a:pPr marL="0" indent="0">
              <a:buNone/>
            </a:pPr>
            <a:r>
              <a:rPr lang="en-US" sz="2400" dirty="0"/>
              <a:t>Challenges</a:t>
            </a:r>
          </a:p>
          <a:p>
            <a:pPr lvl="1"/>
            <a:r>
              <a:rPr lang="en-US" sz="2000" dirty="0"/>
              <a:t>Scheduling</a:t>
            </a:r>
          </a:p>
          <a:p>
            <a:pPr lvl="1"/>
            <a:r>
              <a:rPr lang="en-US" sz="2000" dirty="0"/>
              <a:t>Non-verbal Communication</a:t>
            </a:r>
          </a:p>
          <a:p>
            <a:pPr lvl="1"/>
            <a:r>
              <a:rPr lang="en-US" sz="2000" dirty="0"/>
              <a:t>Distractions</a:t>
            </a:r>
          </a:p>
          <a:p>
            <a:pPr lvl="1"/>
            <a:r>
              <a:rPr lang="en-US" sz="2000" dirty="0"/>
              <a:t>Task Tracking</a:t>
            </a:r>
          </a:p>
          <a:p>
            <a:pPr lvl="1"/>
            <a:r>
              <a:rPr lang="en-US" sz="2000" dirty="0"/>
              <a:t>Unplugging After Work</a:t>
            </a:r>
          </a:p>
        </p:txBody>
      </p:sp>
      <p:sp>
        <p:nvSpPr>
          <p:cNvPr id="5" name="Content Placeholder 4">
            <a:extLst>
              <a:ext uri="{FF2B5EF4-FFF2-40B4-BE49-F238E27FC236}">
                <a16:creationId xmlns:a16="http://schemas.microsoft.com/office/drawing/2014/main" id="{0188DAB9-C7F3-4389-AC96-C9303A602E1C}"/>
              </a:ext>
            </a:extLst>
          </p:cNvPr>
          <p:cNvSpPr>
            <a:spLocks noGrp="1"/>
          </p:cNvSpPr>
          <p:nvPr>
            <p:ph sz="half" idx="2"/>
          </p:nvPr>
        </p:nvSpPr>
        <p:spPr/>
        <p:txBody>
          <a:bodyPr>
            <a:normAutofit/>
          </a:bodyPr>
          <a:lstStyle/>
          <a:p>
            <a:pPr marL="0" indent="0">
              <a:buNone/>
            </a:pPr>
            <a:r>
              <a:rPr lang="en-US" sz="2400" dirty="0"/>
              <a:t>Mitigation</a:t>
            </a:r>
          </a:p>
          <a:p>
            <a:pPr lvl="1"/>
            <a:r>
              <a:rPr lang="en-US" sz="2000" dirty="0"/>
              <a:t>Commitment to Efficient BA Plan</a:t>
            </a:r>
          </a:p>
          <a:p>
            <a:pPr lvl="1"/>
            <a:r>
              <a:rPr lang="en-US" sz="2000" dirty="0"/>
              <a:t>Embrace Video</a:t>
            </a:r>
          </a:p>
          <a:p>
            <a:pPr lvl="1"/>
            <a:r>
              <a:rPr lang="en-US" sz="2100" dirty="0"/>
              <a:t>Encourage Presence</a:t>
            </a:r>
          </a:p>
          <a:p>
            <a:pPr lvl="1"/>
            <a:r>
              <a:rPr lang="en-US" sz="2100" dirty="0"/>
              <a:t>Accountability to the Plan, Issue Log</a:t>
            </a:r>
          </a:p>
          <a:p>
            <a:pPr lvl="1"/>
            <a:r>
              <a:rPr lang="en-US" sz="2100" dirty="0"/>
              <a:t>Leave Dedicated Workspace</a:t>
            </a:r>
          </a:p>
        </p:txBody>
      </p:sp>
      <p:sp>
        <p:nvSpPr>
          <p:cNvPr id="3" name="Footer Placeholder 2">
            <a:extLst>
              <a:ext uri="{FF2B5EF4-FFF2-40B4-BE49-F238E27FC236}">
                <a16:creationId xmlns:a16="http://schemas.microsoft.com/office/drawing/2014/main" id="{4C2998A4-5B9A-4062-AA81-476931C9C169}"/>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spTree>
    <p:extLst>
      <p:ext uri="{BB962C8B-B14F-4D97-AF65-F5344CB8AC3E}">
        <p14:creationId xmlns:p14="http://schemas.microsoft.com/office/powerpoint/2010/main" val="185001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4FDF-494A-4870-BB9A-1FE154FDE7F1}"/>
              </a:ext>
            </a:extLst>
          </p:cNvPr>
          <p:cNvSpPr txBox="1">
            <a:spLocks/>
          </p:cNvSpPr>
          <p:nvPr/>
        </p:nvSpPr>
        <p:spPr>
          <a:xfrm>
            <a:off x="751917" y="531302"/>
            <a:ext cx="10993549" cy="55014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600"/>
              </a:spcAft>
              <a:buClrTx/>
              <a:buSzTx/>
              <a:buFontTx/>
              <a:buNone/>
              <a:tabLst/>
              <a:defRPr/>
            </a:pPr>
            <a:r>
              <a:rPr kumimoji="0" lang="en-US" sz="2800" b="0" i="0" u="none" strike="noStrike" kern="1200" cap="all" spc="0" normalizeH="0" baseline="0" noProof="0" dirty="0">
                <a:ln>
                  <a:noFill/>
                </a:ln>
                <a:solidFill>
                  <a:srgbClr val="465359"/>
                </a:solidFill>
                <a:effectLst/>
                <a:uLnTx/>
                <a:uFillTx/>
                <a:latin typeface="Gill Sans MT" panose="020B0502020104020203"/>
                <a:ea typeface="+mj-ea"/>
                <a:cs typeface="+mj-cs"/>
              </a:rPr>
              <a:t>Seven Steps Journey Map</a:t>
            </a:r>
          </a:p>
        </p:txBody>
      </p:sp>
      <p:pic>
        <p:nvPicPr>
          <p:cNvPr id="4" name="Picture 3">
            <a:extLst>
              <a:ext uri="{FF2B5EF4-FFF2-40B4-BE49-F238E27FC236}">
                <a16:creationId xmlns:a16="http://schemas.microsoft.com/office/drawing/2014/main" id="{285DCB56-5A4E-4A8E-BA04-0734FDE754F6}"/>
              </a:ext>
            </a:extLst>
          </p:cNvPr>
          <p:cNvPicPr>
            <a:picLocks noChangeAspect="1"/>
          </p:cNvPicPr>
          <p:nvPr/>
        </p:nvPicPr>
        <p:blipFill>
          <a:blip r:embed="rId3">
            <a:grayscl/>
          </a:blip>
          <a:stretch>
            <a:fillRect/>
          </a:stretch>
        </p:blipFill>
        <p:spPr>
          <a:xfrm>
            <a:off x="601956" y="710069"/>
            <a:ext cx="11441073" cy="598391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02705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C02DD0-F90E-4591-AADC-6571D6E9D518}"/>
              </a:ext>
            </a:extLst>
          </p:cNvPr>
          <p:cNvSpPr>
            <a:spLocks noGrp="1"/>
          </p:cNvSpPr>
          <p:nvPr>
            <p:ph type="title"/>
          </p:nvPr>
        </p:nvSpPr>
        <p:spPr>
          <a:xfrm>
            <a:off x="581192" y="702156"/>
            <a:ext cx="11029616" cy="1188720"/>
          </a:xfrm>
        </p:spPr>
        <p:txBody>
          <a:bodyPr>
            <a:normAutofit/>
          </a:bodyPr>
          <a:lstStyle/>
          <a:p>
            <a:r>
              <a:rPr lang="en-US"/>
              <a:t>Steps 1&amp;2 (Stakeholder Analysis &amp; Business Context)</a:t>
            </a:r>
            <a:endParaRPr lang="en-US" dirty="0"/>
          </a:p>
        </p:txBody>
      </p:sp>
      <p:sp>
        <p:nvSpPr>
          <p:cNvPr id="30" name="Rectangle 2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B7C74CD8-1B29-4A02-8B4C-8BE4E4AFCC2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302" r="13805" b="1"/>
          <a:stretch/>
        </p:blipFill>
        <p:spPr>
          <a:xfrm>
            <a:off x="611392" y="2347105"/>
            <a:ext cx="5074920" cy="3712464"/>
          </a:xfrm>
          <a:prstGeom prst="rect">
            <a:avLst/>
          </a:prstGeom>
        </p:spPr>
      </p:pic>
      <p:sp>
        <p:nvSpPr>
          <p:cNvPr id="4" name="Content Placeholder 3">
            <a:extLst>
              <a:ext uri="{FF2B5EF4-FFF2-40B4-BE49-F238E27FC236}">
                <a16:creationId xmlns:a16="http://schemas.microsoft.com/office/drawing/2014/main" id="{2B9B8C14-D402-4E50-860A-88AD68779AF8}"/>
              </a:ext>
            </a:extLst>
          </p:cNvPr>
          <p:cNvSpPr>
            <a:spLocks noGrp="1"/>
          </p:cNvSpPr>
          <p:nvPr>
            <p:ph idx="1"/>
          </p:nvPr>
        </p:nvSpPr>
        <p:spPr>
          <a:xfrm>
            <a:off x="6340830" y="2340864"/>
            <a:ext cx="5269977" cy="3634486"/>
          </a:xfrm>
        </p:spPr>
        <p:txBody>
          <a:bodyPr>
            <a:normAutofit fontScale="92500"/>
          </a:bodyPr>
          <a:lstStyle/>
          <a:p>
            <a:r>
              <a:rPr lang="en-US" sz="2400" dirty="0"/>
              <a:t>Do your homework – more than ever</a:t>
            </a:r>
          </a:p>
          <a:p>
            <a:pPr lvl="1"/>
            <a:r>
              <a:rPr lang="en-US" sz="2000" dirty="0"/>
              <a:t>Document analysis</a:t>
            </a:r>
          </a:p>
          <a:p>
            <a:pPr lvl="1"/>
            <a:r>
              <a:rPr lang="en-US" sz="2000" dirty="0"/>
              <a:t>Interviews (</a:t>
            </a:r>
            <a:r>
              <a:rPr lang="en-US" sz="2000" b="1" dirty="0"/>
              <a:t>1-1</a:t>
            </a:r>
            <a:r>
              <a:rPr lang="en-US" sz="2000" dirty="0"/>
              <a:t>, Group)</a:t>
            </a:r>
          </a:p>
          <a:p>
            <a:r>
              <a:rPr lang="en-US" sz="2400" dirty="0"/>
              <a:t>Test your findings</a:t>
            </a:r>
          </a:p>
          <a:p>
            <a:pPr lvl="1"/>
            <a:r>
              <a:rPr lang="en-US" sz="2000" dirty="0"/>
              <a:t>Corroborate results</a:t>
            </a:r>
          </a:p>
          <a:p>
            <a:pPr lvl="1"/>
            <a:r>
              <a:rPr lang="en-US" sz="2000" dirty="0"/>
              <a:t>Validation of results</a:t>
            </a:r>
          </a:p>
          <a:p>
            <a:r>
              <a:rPr lang="en-US" sz="2400" dirty="0"/>
              <a:t>Foster on-going stakeholder engagement</a:t>
            </a:r>
          </a:p>
        </p:txBody>
      </p:sp>
      <p:sp>
        <p:nvSpPr>
          <p:cNvPr id="2" name="Footer Placeholder 1">
            <a:extLst>
              <a:ext uri="{FF2B5EF4-FFF2-40B4-BE49-F238E27FC236}">
                <a16:creationId xmlns:a16="http://schemas.microsoft.com/office/drawing/2014/main" id="{25634C5C-A3E6-426F-B72C-F0F5C9ECD22A}"/>
              </a:ext>
            </a:extLst>
          </p:cNvPr>
          <p:cNvSpPr>
            <a:spLocks noGrp="1"/>
          </p:cNvSpPr>
          <p:nvPr>
            <p:ph type="ftr" sz="quarter" idx="10"/>
          </p:nvPr>
        </p:nvSpPr>
        <p:spPr>
          <a:xfrm>
            <a:off x="581192" y="6423914"/>
            <a:ext cx="6917210" cy="365125"/>
          </a:xfrm>
        </p:spPr>
        <p:txBody>
          <a:bodyPr>
            <a:normAutofit/>
          </a:bodyPr>
          <a:lstStyle/>
          <a:p>
            <a:pPr>
              <a:spcAft>
                <a:spcPts val="600"/>
              </a:spcAft>
            </a:pPr>
            <a:r>
              <a:rPr lang="en-US">
                <a:solidFill>
                  <a:srgbClr val="E9AE32"/>
                </a:solidFill>
              </a:rPr>
              <a:t>Content © 2020 Billie Johnson, CBAP, LLC All Rights Reserved – Presented by the BA Journey</a:t>
            </a:r>
          </a:p>
        </p:txBody>
      </p:sp>
    </p:spTree>
    <p:extLst>
      <p:ext uri="{BB962C8B-B14F-4D97-AF65-F5344CB8AC3E}">
        <p14:creationId xmlns:p14="http://schemas.microsoft.com/office/powerpoint/2010/main" val="152327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DB08581-279A-478B-83DD-945E4CB34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E40D98-2DD7-4DBC-9170-584D5BA2D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750722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6F5A787-B406-4A79-B561-57041C4B0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1BC02DD0-F90E-4591-AADC-6571D6E9D518}"/>
              </a:ext>
            </a:extLst>
          </p:cNvPr>
          <p:cNvSpPr>
            <a:spLocks noGrp="1"/>
          </p:cNvSpPr>
          <p:nvPr>
            <p:ph type="title"/>
          </p:nvPr>
        </p:nvSpPr>
        <p:spPr>
          <a:xfrm>
            <a:off x="764884" y="1131195"/>
            <a:ext cx="7032916" cy="1247938"/>
          </a:xfrm>
        </p:spPr>
        <p:txBody>
          <a:bodyPr anchor="ctr">
            <a:normAutofit/>
          </a:bodyPr>
          <a:lstStyle/>
          <a:p>
            <a:r>
              <a:rPr lang="en-US">
                <a:solidFill>
                  <a:srgbClr val="FFFFFF"/>
                </a:solidFill>
              </a:rPr>
              <a:t>Step 3 (Planning)</a:t>
            </a:r>
          </a:p>
        </p:txBody>
      </p:sp>
      <p:sp>
        <p:nvSpPr>
          <p:cNvPr id="4" name="Content Placeholder 3">
            <a:extLst>
              <a:ext uri="{FF2B5EF4-FFF2-40B4-BE49-F238E27FC236}">
                <a16:creationId xmlns:a16="http://schemas.microsoft.com/office/drawing/2014/main" id="{2B9B8C14-D402-4E50-860A-88AD68779AF8}"/>
              </a:ext>
            </a:extLst>
          </p:cNvPr>
          <p:cNvSpPr>
            <a:spLocks noGrp="1"/>
          </p:cNvSpPr>
          <p:nvPr>
            <p:ph idx="1"/>
          </p:nvPr>
        </p:nvSpPr>
        <p:spPr>
          <a:xfrm>
            <a:off x="764883" y="2438400"/>
            <a:ext cx="6855115" cy="3495742"/>
          </a:xfrm>
        </p:spPr>
        <p:txBody>
          <a:bodyPr>
            <a:normAutofit fontScale="92500" lnSpcReduction="10000"/>
          </a:bodyPr>
          <a:lstStyle/>
          <a:p>
            <a:pPr>
              <a:lnSpc>
                <a:spcPct val="90000"/>
              </a:lnSpc>
            </a:pPr>
            <a:r>
              <a:rPr lang="en-US" sz="2000" dirty="0">
                <a:solidFill>
                  <a:srgbClr val="FFFFFF"/>
                </a:solidFill>
              </a:rPr>
              <a:t>BA Work Plan</a:t>
            </a:r>
          </a:p>
          <a:p>
            <a:pPr lvl="1">
              <a:lnSpc>
                <a:spcPct val="90000"/>
              </a:lnSpc>
            </a:pPr>
            <a:r>
              <a:rPr lang="en-US" sz="1800" dirty="0">
                <a:solidFill>
                  <a:srgbClr val="FFFFFF"/>
                </a:solidFill>
              </a:rPr>
              <a:t>Incorporate elicitation research techniques to ensure efficient use of stakeholders’ time</a:t>
            </a:r>
          </a:p>
          <a:p>
            <a:pPr lvl="1">
              <a:lnSpc>
                <a:spcPct val="90000"/>
              </a:lnSpc>
            </a:pPr>
            <a:r>
              <a:rPr lang="en-US" sz="1800" dirty="0">
                <a:solidFill>
                  <a:srgbClr val="FFFFFF"/>
                </a:solidFill>
              </a:rPr>
              <a:t>Consider the environment and incorporate visual engagements with stakeholders</a:t>
            </a:r>
          </a:p>
          <a:p>
            <a:pPr lvl="1">
              <a:lnSpc>
                <a:spcPct val="90000"/>
              </a:lnSpc>
            </a:pPr>
            <a:r>
              <a:rPr lang="en-US" sz="1800" dirty="0">
                <a:solidFill>
                  <a:srgbClr val="FFFFFF"/>
                </a:solidFill>
              </a:rPr>
              <a:t>Encourage collaborative techniques and tools</a:t>
            </a:r>
          </a:p>
          <a:p>
            <a:pPr>
              <a:lnSpc>
                <a:spcPct val="90000"/>
              </a:lnSpc>
            </a:pPr>
            <a:r>
              <a:rPr lang="en-US" sz="2000" dirty="0">
                <a:solidFill>
                  <a:srgbClr val="FFFFFF"/>
                </a:solidFill>
              </a:rPr>
              <a:t>BA Information Management Planning</a:t>
            </a:r>
          </a:p>
          <a:p>
            <a:pPr lvl="1">
              <a:lnSpc>
                <a:spcPct val="90000"/>
              </a:lnSpc>
            </a:pPr>
            <a:r>
              <a:rPr lang="en-US" sz="1800" dirty="0">
                <a:solidFill>
                  <a:srgbClr val="FFFFFF"/>
                </a:solidFill>
              </a:rPr>
              <a:t>Accessibility</a:t>
            </a:r>
          </a:p>
          <a:p>
            <a:pPr lvl="1">
              <a:lnSpc>
                <a:spcPct val="90000"/>
              </a:lnSpc>
            </a:pPr>
            <a:r>
              <a:rPr lang="en-US" sz="1800" dirty="0">
                <a:solidFill>
                  <a:srgbClr val="FFFFFF"/>
                </a:solidFill>
              </a:rPr>
              <a:t>Currency</a:t>
            </a:r>
          </a:p>
          <a:p>
            <a:pPr>
              <a:lnSpc>
                <a:spcPct val="90000"/>
              </a:lnSpc>
            </a:pPr>
            <a:r>
              <a:rPr lang="en-US" sz="2000" dirty="0">
                <a:solidFill>
                  <a:srgbClr val="FFFFFF"/>
                </a:solidFill>
              </a:rPr>
              <a:t>Stakeholder Engagement Plan</a:t>
            </a:r>
          </a:p>
          <a:p>
            <a:pPr lvl="1">
              <a:lnSpc>
                <a:spcPct val="90000"/>
              </a:lnSpc>
            </a:pPr>
            <a:r>
              <a:rPr lang="en-US" sz="1800" dirty="0">
                <a:solidFill>
                  <a:srgbClr val="FFFFFF"/>
                </a:solidFill>
              </a:rPr>
              <a:t>Key to reach consensus</a:t>
            </a:r>
          </a:p>
        </p:txBody>
      </p:sp>
      <p:pic>
        <p:nvPicPr>
          <p:cNvPr id="6" name="Picture 5" descr="A person standing next to a clock&#10;&#10;Description automatically generated">
            <a:extLst>
              <a:ext uri="{FF2B5EF4-FFF2-40B4-BE49-F238E27FC236}">
                <a16:creationId xmlns:a16="http://schemas.microsoft.com/office/drawing/2014/main" id="{32B2A5EB-88A5-4395-BC5B-C39AFA997D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61051" y="618068"/>
            <a:ext cx="3054829" cy="2650065"/>
          </a:xfrm>
          <a:prstGeom prst="rect">
            <a:avLst/>
          </a:prstGeom>
        </p:spPr>
      </p:pic>
      <p:pic>
        <p:nvPicPr>
          <p:cNvPr id="9" name="Picture 8" descr="A close up of a sign&#10;&#10;Description automatically generated">
            <a:extLst>
              <a:ext uri="{FF2B5EF4-FFF2-40B4-BE49-F238E27FC236}">
                <a16:creationId xmlns:a16="http://schemas.microsoft.com/office/drawing/2014/main" id="{4E6D9FD8-F729-45C1-AA9E-A47F8DF72B3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87231" y="3589867"/>
            <a:ext cx="2802466" cy="2802466"/>
          </a:xfrm>
          <a:prstGeom prst="rect">
            <a:avLst/>
          </a:prstGeom>
        </p:spPr>
      </p:pic>
      <p:sp>
        <p:nvSpPr>
          <p:cNvPr id="2" name="Footer Placeholder 1">
            <a:extLst>
              <a:ext uri="{FF2B5EF4-FFF2-40B4-BE49-F238E27FC236}">
                <a16:creationId xmlns:a16="http://schemas.microsoft.com/office/drawing/2014/main" id="{25634C5C-A3E6-426F-B72C-F0F5C9ECD22A}"/>
              </a:ext>
            </a:extLst>
          </p:cNvPr>
          <p:cNvSpPr>
            <a:spLocks noGrp="1"/>
          </p:cNvSpPr>
          <p:nvPr>
            <p:ph type="ftr" sz="quarter" idx="10"/>
          </p:nvPr>
        </p:nvSpPr>
        <p:spPr>
          <a:xfrm>
            <a:off x="581192" y="6423914"/>
            <a:ext cx="6917210" cy="365125"/>
          </a:xfrm>
        </p:spPr>
        <p:txBody>
          <a:bodyPr>
            <a:normAutofit/>
          </a:bodyPr>
          <a:lstStyle/>
          <a:p>
            <a:pPr>
              <a:spcAft>
                <a:spcPts val="600"/>
              </a:spcAft>
            </a:pPr>
            <a:r>
              <a:rPr lang="en-US">
                <a:solidFill>
                  <a:schemeClr val="bg1">
                    <a:lumMod val="85000"/>
                    <a:lumOff val="15000"/>
                  </a:schemeClr>
                </a:solidFill>
              </a:rPr>
              <a:t>Content © 2020 Billie Johnson, CBAP, LLC All Rights Reserved – Presented by the BA Journey</a:t>
            </a:r>
          </a:p>
        </p:txBody>
      </p:sp>
    </p:spTree>
    <p:extLst>
      <p:ext uri="{BB962C8B-B14F-4D97-AF65-F5344CB8AC3E}">
        <p14:creationId xmlns:p14="http://schemas.microsoft.com/office/powerpoint/2010/main" val="11281477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1BC02DD0-F90E-4591-AADC-6571D6E9D518}"/>
              </a:ext>
            </a:extLst>
          </p:cNvPr>
          <p:cNvSpPr>
            <a:spLocks noGrp="1"/>
          </p:cNvSpPr>
          <p:nvPr>
            <p:ph type="title"/>
          </p:nvPr>
        </p:nvSpPr>
        <p:spPr>
          <a:xfrm>
            <a:off x="803189" y="1209184"/>
            <a:ext cx="3089189" cy="4734416"/>
          </a:xfrm>
        </p:spPr>
        <p:txBody>
          <a:bodyPr anchor="ctr">
            <a:normAutofit/>
          </a:bodyPr>
          <a:lstStyle/>
          <a:p>
            <a:r>
              <a:rPr lang="en-US" sz="2400">
                <a:solidFill>
                  <a:srgbClr val="FFFFFF"/>
                </a:solidFill>
              </a:rPr>
              <a:t>Steps 4&amp;5 (Set Scope &amp; Solution/Design Definition)</a:t>
            </a:r>
          </a:p>
        </p:txBody>
      </p:sp>
      <p:sp>
        <p:nvSpPr>
          <p:cNvPr id="4" name="Content Placeholder 3">
            <a:extLst>
              <a:ext uri="{FF2B5EF4-FFF2-40B4-BE49-F238E27FC236}">
                <a16:creationId xmlns:a16="http://schemas.microsoft.com/office/drawing/2014/main" id="{2B9B8C14-D402-4E50-860A-88AD68779AF8}"/>
              </a:ext>
            </a:extLst>
          </p:cNvPr>
          <p:cNvSpPr>
            <a:spLocks noGrp="1"/>
          </p:cNvSpPr>
          <p:nvPr>
            <p:ph idx="1"/>
          </p:nvPr>
        </p:nvSpPr>
        <p:spPr>
          <a:xfrm>
            <a:off x="4561870" y="723900"/>
            <a:ext cx="7183597" cy="3152362"/>
          </a:xfrm>
        </p:spPr>
        <p:txBody>
          <a:bodyPr>
            <a:normAutofit/>
          </a:bodyPr>
          <a:lstStyle/>
          <a:p>
            <a:r>
              <a:rPr lang="en-US"/>
              <a:t>Elicitation and Collaboration</a:t>
            </a:r>
          </a:p>
          <a:p>
            <a:pPr lvl="1"/>
            <a:r>
              <a:rPr lang="en-US"/>
              <a:t>Stage setting – process, ground rules</a:t>
            </a:r>
          </a:p>
          <a:p>
            <a:pPr lvl="1"/>
            <a:r>
              <a:rPr lang="en-US"/>
              <a:t>Entertain to achieve focus</a:t>
            </a:r>
          </a:p>
          <a:p>
            <a:pPr lvl="1"/>
            <a:r>
              <a:rPr lang="en-US"/>
              <a:t>Hands-on engagement</a:t>
            </a:r>
          </a:p>
          <a:p>
            <a:pPr lvl="1"/>
            <a:r>
              <a:rPr lang="en-US"/>
              <a:t>Convert physical sessions to the virtual environment (seamlessly)</a:t>
            </a:r>
          </a:p>
          <a:p>
            <a:r>
              <a:rPr lang="en-US"/>
              <a:t>Analysis</a:t>
            </a:r>
          </a:p>
          <a:p>
            <a:pPr lvl="1"/>
            <a:r>
              <a:rPr lang="en-US"/>
              <a:t>Real-time scrutiny</a:t>
            </a:r>
          </a:p>
          <a:p>
            <a:pPr lvl="1"/>
            <a:r>
              <a:rPr lang="en-US"/>
              <a:t>Usability studies</a:t>
            </a:r>
          </a:p>
          <a:p>
            <a:pPr lvl="1"/>
            <a:r>
              <a:rPr lang="en-US"/>
              <a:t>Consensus building</a:t>
            </a:r>
          </a:p>
        </p:txBody>
      </p:sp>
      <p:pic>
        <p:nvPicPr>
          <p:cNvPr id="5" name="Picture 4">
            <a:extLst>
              <a:ext uri="{FF2B5EF4-FFF2-40B4-BE49-F238E27FC236}">
                <a16:creationId xmlns:a16="http://schemas.microsoft.com/office/drawing/2014/main" id="{18B3ACBC-CECF-4F8F-BAC8-A16E85AC2B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92751" y="4149588"/>
            <a:ext cx="6321835" cy="2196838"/>
          </a:xfrm>
          <a:prstGeom prst="rect">
            <a:avLst/>
          </a:prstGeom>
        </p:spPr>
      </p:pic>
      <p:sp>
        <p:nvSpPr>
          <p:cNvPr id="2" name="Footer Placeholder 1">
            <a:extLst>
              <a:ext uri="{FF2B5EF4-FFF2-40B4-BE49-F238E27FC236}">
                <a16:creationId xmlns:a16="http://schemas.microsoft.com/office/drawing/2014/main" id="{25634C5C-A3E6-426F-B72C-F0F5C9ECD22A}"/>
              </a:ext>
            </a:extLst>
          </p:cNvPr>
          <p:cNvSpPr>
            <a:spLocks noGrp="1"/>
          </p:cNvSpPr>
          <p:nvPr>
            <p:ph type="ftr" sz="quarter" idx="10"/>
          </p:nvPr>
        </p:nvSpPr>
        <p:spPr>
          <a:xfrm>
            <a:off x="581192" y="6400800"/>
            <a:ext cx="6917210" cy="365125"/>
          </a:xfrm>
        </p:spPr>
        <p:txBody>
          <a:bodyPr>
            <a:normAutofit/>
          </a:bodyPr>
          <a:lstStyle/>
          <a:p>
            <a:pPr>
              <a:spcAft>
                <a:spcPts val="600"/>
              </a:spcAft>
            </a:pPr>
            <a:r>
              <a:rPr lang="en-US">
                <a:solidFill>
                  <a:srgbClr val="E96843"/>
                </a:solidFill>
              </a:rPr>
              <a:t>Content © 2020 Billie Johnson, CBAP, LLC All Rights Reserved – Presented by the BA Journey</a:t>
            </a:r>
          </a:p>
        </p:txBody>
      </p:sp>
    </p:spTree>
    <p:extLst>
      <p:ext uri="{BB962C8B-B14F-4D97-AF65-F5344CB8AC3E}">
        <p14:creationId xmlns:p14="http://schemas.microsoft.com/office/powerpoint/2010/main" val="70984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7C22-95EA-4275-909C-DB4230F25937}"/>
              </a:ext>
            </a:extLst>
          </p:cNvPr>
          <p:cNvSpPr>
            <a:spLocks noGrp="1"/>
          </p:cNvSpPr>
          <p:nvPr>
            <p:ph type="title"/>
          </p:nvPr>
        </p:nvSpPr>
        <p:spPr/>
        <p:txBody>
          <a:bodyPr/>
          <a:lstStyle/>
          <a:p>
            <a:r>
              <a:rPr lang="en-US" dirty="0"/>
              <a:t>What Does This all Mean to practicing Business analysis?</a:t>
            </a:r>
          </a:p>
        </p:txBody>
      </p:sp>
      <p:sp>
        <p:nvSpPr>
          <p:cNvPr id="5" name="Footer Placeholder 4">
            <a:extLst>
              <a:ext uri="{FF2B5EF4-FFF2-40B4-BE49-F238E27FC236}">
                <a16:creationId xmlns:a16="http://schemas.microsoft.com/office/drawing/2014/main" id="{0837BB29-294C-458A-9747-4742D8D837DE}"/>
              </a:ext>
            </a:extLst>
          </p:cNvPr>
          <p:cNvSpPr>
            <a:spLocks noGrp="1"/>
          </p:cNvSpPr>
          <p:nvPr>
            <p:ph type="ftr" sz="quarter" idx="10"/>
          </p:nvPr>
        </p:nvSpPr>
        <p:spPr/>
        <p:txBody>
          <a:bodyPr/>
          <a:lstStyle/>
          <a:p>
            <a:r>
              <a:rPr lang="en-US"/>
              <a:t>Content © 2020 Billie Johnson, CBAP, LLC All Rights Reserved – Presented by the BA Journey</a:t>
            </a:r>
            <a:endParaRPr lang="en-US" dirty="0"/>
          </a:p>
        </p:txBody>
      </p:sp>
      <p:pic>
        <p:nvPicPr>
          <p:cNvPr id="16" name="Picture 15">
            <a:extLst>
              <a:ext uri="{FF2B5EF4-FFF2-40B4-BE49-F238E27FC236}">
                <a16:creationId xmlns:a16="http://schemas.microsoft.com/office/drawing/2014/main" id="{2B467F66-FDE4-4645-B56E-05C3A2824883}"/>
              </a:ext>
            </a:extLst>
          </p:cNvP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1191" y="1670525"/>
            <a:ext cx="11029616" cy="5118514"/>
          </a:xfrm>
          <a:prstGeom prst="rect">
            <a:avLst/>
          </a:prstGeom>
          <a:noFill/>
          <a:ln>
            <a:noFill/>
          </a:ln>
        </p:spPr>
      </p:pic>
      <p:pic>
        <p:nvPicPr>
          <p:cNvPr id="19" name="Picture 18">
            <a:extLst>
              <a:ext uri="{FF2B5EF4-FFF2-40B4-BE49-F238E27FC236}">
                <a16:creationId xmlns:a16="http://schemas.microsoft.com/office/drawing/2014/main" id="{63F2E0E2-A2EF-4A88-9698-8CCEAE88CE41}"/>
              </a:ext>
            </a:extLst>
          </p:cNvPr>
          <p:cNvPicPr>
            <a:picLocks noChangeAspect="1"/>
          </p:cNvPicPr>
          <p:nvPr/>
        </p:nvPicPr>
        <p:blipFill>
          <a:blip r:embed="rId4"/>
          <a:stretch>
            <a:fillRect/>
          </a:stretch>
        </p:blipFill>
        <p:spPr>
          <a:xfrm>
            <a:off x="0" y="550843"/>
            <a:ext cx="12192000" cy="5756313"/>
          </a:xfrm>
          <a:prstGeom prst="rect">
            <a:avLst/>
          </a:prstGeom>
        </p:spPr>
      </p:pic>
      <p:pic>
        <p:nvPicPr>
          <p:cNvPr id="23" name="Picture 22">
            <a:extLst>
              <a:ext uri="{FF2B5EF4-FFF2-40B4-BE49-F238E27FC236}">
                <a16:creationId xmlns:a16="http://schemas.microsoft.com/office/drawing/2014/main" id="{F4AACBD3-2222-41A3-886E-764FAA83535C}"/>
              </a:ext>
            </a:extLst>
          </p:cNvPr>
          <p:cNvPicPr>
            <a:picLocks noChangeAspect="1"/>
          </p:cNvPicPr>
          <p:nvPr/>
        </p:nvPicPr>
        <p:blipFill rotWithShape="1">
          <a:blip r:embed="rId5"/>
          <a:srcRect b="85092"/>
          <a:stretch/>
        </p:blipFill>
        <p:spPr>
          <a:xfrm>
            <a:off x="1219200" y="114300"/>
            <a:ext cx="9753600" cy="988332"/>
          </a:xfrm>
          <a:prstGeom prst="rect">
            <a:avLst/>
          </a:prstGeom>
        </p:spPr>
      </p:pic>
    </p:spTree>
    <p:extLst>
      <p:ext uri="{BB962C8B-B14F-4D97-AF65-F5344CB8AC3E}">
        <p14:creationId xmlns:p14="http://schemas.microsoft.com/office/powerpoint/2010/main" val="22746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VTI">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16c05727-aa75-4e4a-9b5f-8a80a116589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983</Words>
  <Application>Microsoft Office PowerPoint</Application>
  <PresentationFormat>Widescreen</PresentationFormat>
  <Paragraphs>148</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Wingdings 2</vt:lpstr>
      <vt:lpstr>DividendVTI</vt:lpstr>
      <vt:lpstr>Future Forward</vt:lpstr>
      <vt:lpstr>Session Objectives</vt:lpstr>
      <vt:lpstr>Remote Working Tips floating Around Now</vt:lpstr>
      <vt:lpstr>Challenges and Mitigation Approaches</vt:lpstr>
      <vt:lpstr>PowerPoint Presentation</vt:lpstr>
      <vt:lpstr>Steps 1&amp;2 (Stakeholder Analysis &amp; Business Context)</vt:lpstr>
      <vt:lpstr>Step 3 (Planning)</vt:lpstr>
      <vt:lpstr>Steps 4&amp;5 (Set Scope &amp; Solution/Design Definition)</vt:lpstr>
      <vt:lpstr>What Does This all Mean to practicing Business analysis?</vt:lpstr>
      <vt:lpstr>Collaborative Elicitation – Ground Rules Required</vt:lpstr>
      <vt:lpstr>+ Ground Rules for Virtual Meetings</vt:lpstr>
      <vt:lpstr>Step 6 (Manage Scope)</vt:lpstr>
      <vt:lpstr>Step 7 (Solution Evaluation)</vt:lpstr>
      <vt:lpstr>Summing It up</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2020-06-15T21:56:36Z</dcterms:created>
  <dcterms:modified xsi:type="dcterms:W3CDTF">2020-06-16T18:13:49Z</dcterms:modified>
</cp:coreProperties>
</file>